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4"/>
  </p:notesMasterIdLst>
  <p:sldIdLst>
    <p:sldId id="259" r:id="rId2"/>
    <p:sldId id="280" r:id="rId3"/>
    <p:sldId id="290" r:id="rId4"/>
    <p:sldId id="292" r:id="rId5"/>
    <p:sldId id="299" r:id="rId6"/>
    <p:sldId id="300" r:id="rId7"/>
    <p:sldId id="291" r:id="rId8"/>
    <p:sldId id="298" r:id="rId9"/>
    <p:sldId id="282" r:id="rId10"/>
    <p:sldId id="293" r:id="rId11"/>
    <p:sldId id="294" r:id="rId12"/>
    <p:sldId id="284" r:id="rId13"/>
    <p:sldId id="286" r:id="rId14"/>
    <p:sldId id="287" r:id="rId15"/>
    <p:sldId id="288" r:id="rId16"/>
    <p:sldId id="296" r:id="rId17"/>
    <p:sldId id="301" r:id="rId18"/>
    <p:sldId id="295" r:id="rId19"/>
    <p:sldId id="302" r:id="rId20"/>
    <p:sldId id="297" r:id="rId21"/>
    <p:sldId id="303" r:id="rId22"/>
    <p:sldId id="260" r:id="rId2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4C4"/>
    <a:srgbClr val="D1D2D3"/>
    <a:srgbClr val="415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80F3C-5810-4472-A03F-07E8677886C1}" type="datetimeFigureOut">
              <a:rPr lang="de-DE" smtClean="0"/>
              <a:pPr/>
              <a:t>27.02.2015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9A095-2D89-414D-B591-9C8A476B701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19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27784" y="4077072"/>
            <a:ext cx="5832648" cy="1296144"/>
          </a:xfrm>
          <a:prstGeom prst="rect">
            <a:avLst/>
          </a:prstGeom>
          <a:solidFill>
            <a:srgbClr val="D1D2D3">
              <a:alpha val="76000"/>
            </a:srgbClr>
          </a:solidFill>
        </p:spPr>
        <p:txBody>
          <a:bodyPr anchor="ctr" anchorCtr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600">
                <a:solidFill>
                  <a:srgbClr val="415471"/>
                </a:solidFill>
                <a:latin typeface="TheSans B6 SemiBold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de-DE" sz="3200" b="0" i="0" u="none" strike="noStrike" kern="1200" cap="none" spc="0" normalizeH="0" baseline="0" noProof="0" smtClean="0">
                <a:ln>
                  <a:noFill/>
                </a:ln>
                <a:solidFill>
                  <a:srgbClr val="41547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Headline</a:t>
            </a:r>
            <a:br>
              <a:rPr kumimoji="0" lang="de-DE" sz="3200" b="0" i="0" u="none" strike="noStrike" kern="1200" cap="none" spc="0" normalizeH="0" baseline="0" noProof="0" smtClean="0">
                <a:ln>
                  <a:noFill/>
                </a:ln>
                <a:solidFill>
                  <a:srgbClr val="41547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de-DE" sz="3200" b="0" i="0" u="none" strike="noStrike" kern="1200" cap="none" spc="0" normalizeH="0" baseline="0" noProof="0" smtClean="0">
                <a:ln>
                  <a:noFill/>
                </a:ln>
                <a:solidFill>
                  <a:srgbClr val="41547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xxx</a:t>
            </a: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srgbClr val="41547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1520" y="260648"/>
            <a:ext cx="8640960" cy="5064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>
                <a:solidFill>
                  <a:srgbClr val="4154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Header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27584" y="1484784"/>
            <a:ext cx="7344816" cy="3744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3528" y="6309320"/>
            <a:ext cx="936104" cy="29311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B0B1B1"/>
                </a:solidFill>
                <a:latin typeface="Trebuchet MS" pitchFamily="34" charset="0"/>
              </a:defRPr>
            </a:lvl1pPr>
          </a:lstStyle>
          <a:p>
            <a:fld id="{CFA1F6D6-9345-4465-98C9-E9A62D607D59}" type="datetime1">
              <a:rPr lang="en-US" smtClean="0"/>
              <a:pPr/>
              <a:t>2/27/2015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04248" y="6309320"/>
            <a:ext cx="504056" cy="29311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B0B1B1"/>
                </a:solidFill>
                <a:latin typeface="Trebuchet MS" pitchFamily="34" charset="0"/>
              </a:defRPr>
            </a:lvl1pPr>
          </a:lstStyle>
          <a:p>
            <a:r>
              <a:rPr lang="de-DE" dirty="0" smtClean="0"/>
              <a:t>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691680" y="1628800"/>
            <a:ext cx="590465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="0">
                <a:solidFill>
                  <a:srgbClr val="41547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Text field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ormal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89ABC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800">
              <a:latin typeface="Arial Black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430213" y="6605588"/>
            <a:ext cx="1908175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46800" rIns="0" bIns="46800"/>
          <a:lstStyle/>
          <a:p>
            <a:pPr>
              <a:defRPr/>
            </a:pPr>
            <a:fld id="{32E693E6-A367-41DF-9478-FFBA8246B9AA}" type="datetime1">
              <a:rPr lang="de-DE" sz="800" smtClean="0">
                <a:latin typeface="Arial" pitchFamily="-65" charset="0"/>
                <a:ea typeface="Arial" pitchFamily="-65" charset="0"/>
                <a:cs typeface="Arial" pitchFamily="-65" charset="0"/>
              </a:rPr>
              <a:pPr>
                <a:defRPr/>
              </a:pPr>
              <a:t>27.02.2015</a:t>
            </a:fld>
            <a:endParaRPr lang="de-DE" sz="800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Line 115"/>
          <p:cNvSpPr>
            <a:spLocks noChangeShapeType="1"/>
          </p:cNvSpPr>
          <p:nvPr/>
        </p:nvSpPr>
        <p:spPr bwMode="auto">
          <a:xfrm flipH="1">
            <a:off x="0" y="998538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89ABC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525" y="150813"/>
            <a:ext cx="6623050" cy="828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13" y="1449388"/>
            <a:ext cx="8280400" cy="467995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524000" indent="-269875"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876550" y="6605588"/>
            <a:ext cx="3384550" cy="230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20" rIns="0" bIns="6480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262626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/>
              <a:t>Text durch klicken bearbeiten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3514725" y="6147644"/>
            <a:ext cx="2406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1"/>
                </a:solidFill>
              </a:rPr>
              <a:t>www.tobiastroeger.de</a:t>
            </a:r>
            <a:endParaRPr lang="de-DE" b="1" dirty="0">
              <a:solidFill>
                <a:schemeClr val="accent1"/>
              </a:solidFill>
            </a:endParaRPr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 rot="5400000">
            <a:off x="-2085181" y="3796507"/>
            <a:ext cx="4495800" cy="322262"/>
            <a:chOff x="101" y="1961"/>
            <a:chExt cx="5558" cy="398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01" y="1961"/>
              <a:ext cx="555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101" y="2065"/>
              <a:ext cx="377" cy="218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08" y="164"/>
                </a:cxn>
                <a:cxn ang="0">
                  <a:pos x="154" y="0"/>
                </a:cxn>
                <a:cxn ang="0">
                  <a:pos x="224" y="0"/>
                </a:cxn>
                <a:cxn ang="0">
                  <a:pos x="270" y="164"/>
                </a:cxn>
                <a:cxn ang="0">
                  <a:pos x="314" y="0"/>
                </a:cxn>
                <a:cxn ang="0">
                  <a:pos x="376" y="0"/>
                </a:cxn>
                <a:cxn ang="0">
                  <a:pos x="302" y="218"/>
                </a:cxn>
                <a:cxn ang="0">
                  <a:pos x="232" y="218"/>
                </a:cxn>
                <a:cxn ang="0">
                  <a:pos x="188" y="56"/>
                </a:cxn>
                <a:cxn ang="0">
                  <a:pos x="142" y="218"/>
                </a:cxn>
                <a:cxn ang="0">
                  <a:pos x="72" y="218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376" h="218">
                  <a:moveTo>
                    <a:pt x="68" y="0"/>
                  </a:moveTo>
                  <a:lnTo>
                    <a:pt x="108" y="164"/>
                  </a:lnTo>
                  <a:lnTo>
                    <a:pt x="154" y="0"/>
                  </a:lnTo>
                  <a:lnTo>
                    <a:pt x="224" y="0"/>
                  </a:lnTo>
                  <a:lnTo>
                    <a:pt x="270" y="164"/>
                  </a:lnTo>
                  <a:lnTo>
                    <a:pt x="314" y="0"/>
                  </a:lnTo>
                  <a:lnTo>
                    <a:pt x="376" y="0"/>
                  </a:lnTo>
                  <a:lnTo>
                    <a:pt x="302" y="218"/>
                  </a:lnTo>
                  <a:lnTo>
                    <a:pt x="232" y="218"/>
                  </a:lnTo>
                  <a:lnTo>
                    <a:pt x="188" y="56"/>
                  </a:lnTo>
                  <a:lnTo>
                    <a:pt x="142" y="218"/>
                  </a:lnTo>
                  <a:lnTo>
                    <a:pt x="72" y="21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72" y="2065"/>
              <a:ext cx="375" cy="218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08" y="164"/>
                </a:cxn>
                <a:cxn ang="0">
                  <a:pos x="154" y="0"/>
                </a:cxn>
                <a:cxn ang="0">
                  <a:pos x="224" y="0"/>
                </a:cxn>
                <a:cxn ang="0">
                  <a:pos x="270" y="164"/>
                </a:cxn>
                <a:cxn ang="0">
                  <a:pos x="314" y="0"/>
                </a:cxn>
                <a:cxn ang="0">
                  <a:pos x="376" y="0"/>
                </a:cxn>
                <a:cxn ang="0">
                  <a:pos x="302" y="218"/>
                </a:cxn>
                <a:cxn ang="0">
                  <a:pos x="232" y="218"/>
                </a:cxn>
                <a:cxn ang="0">
                  <a:pos x="188" y="56"/>
                </a:cxn>
                <a:cxn ang="0">
                  <a:pos x="142" y="218"/>
                </a:cxn>
                <a:cxn ang="0">
                  <a:pos x="72" y="218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376" h="218">
                  <a:moveTo>
                    <a:pt x="68" y="0"/>
                  </a:moveTo>
                  <a:lnTo>
                    <a:pt x="108" y="164"/>
                  </a:lnTo>
                  <a:lnTo>
                    <a:pt x="154" y="0"/>
                  </a:lnTo>
                  <a:lnTo>
                    <a:pt x="224" y="0"/>
                  </a:lnTo>
                  <a:lnTo>
                    <a:pt x="270" y="164"/>
                  </a:lnTo>
                  <a:lnTo>
                    <a:pt x="314" y="0"/>
                  </a:lnTo>
                  <a:lnTo>
                    <a:pt x="376" y="0"/>
                  </a:lnTo>
                  <a:lnTo>
                    <a:pt x="302" y="218"/>
                  </a:lnTo>
                  <a:lnTo>
                    <a:pt x="232" y="218"/>
                  </a:lnTo>
                  <a:lnTo>
                    <a:pt x="188" y="56"/>
                  </a:lnTo>
                  <a:lnTo>
                    <a:pt x="142" y="218"/>
                  </a:lnTo>
                  <a:lnTo>
                    <a:pt x="72" y="21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41" y="2065"/>
              <a:ext cx="377" cy="218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08" y="164"/>
                </a:cxn>
                <a:cxn ang="0">
                  <a:pos x="154" y="0"/>
                </a:cxn>
                <a:cxn ang="0">
                  <a:pos x="224" y="0"/>
                </a:cxn>
                <a:cxn ang="0">
                  <a:pos x="270" y="164"/>
                </a:cxn>
                <a:cxn ang="0">
                  <a:pos x="312" y="0"/>
                </a:cxn>
                <a:cxn ang="0">
                  <a:pos x="376" y="0"/>
                </a:cxn>
                <a:cxn ang="0">
                  <a:pos x="302" y="218"/>
                </a:cxn>
                <a:cxn ang="0">
                  <a:pos x="232" y="218"/>
                </a:cxn>
                <a:cxn ang="0">
                  <a:pos x="188" y="56"/>
                </a:cxn>
                <a:cxn ang="0">
                  <a:pos x="142" y="218"/>
                </a:cxn>
                <a:cxn ang="0">
                  <a:pos x="70" y="218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376" h="218">
                  <a:moveTo>
                    <a:pt x="68" y="0"/>
                  </a:moveTo>
                  <a:lnTo>
                    <a:pt x="108" y="164"/>
                  </a:lnTo>
                  <a:lnTo>
                    <a:pt x="154" y="0"/>
                  </a:lnTo>
                  <a:lnTo>
                    <a:pt x="224" y="0"/>
                  </a:lnTo>
                  <a:lnTo>
                    <a:pt x="270" y="164"/>
                  </a:lnTo>
                  <a:lnTo>
                    <a:pt x="312" y="0"/>
                  </a:lnTo>
                  <a:lnTo>
                    <a:pt x="376" y="0"/>
                  </a:lnTo>
                  <a:lnTo>
                    <a:pt x="302" y="218"/>
                  </a:lnTo>
                  <a:lnTo>
                    <a:pt x="232" y="218"/>
                  </a:lnTo>
                  <a:lnTo>
                    <a:pt x="188" y="56"/>
                  </a:lnTo>
                  <a:lnTo>
                    <a:pt x="142" y="218"/>
                  </a:lnTo>
                  <a:lnTo>
                    <a:pt x="70" y="21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 userDrawn="1"/>
          </p:nvSpPr>
          <p:spPr bwMode="auto">
            <a:xfrm>
              <a:off x="1241" y="2226"/>
              <a:ext cx="53" cy="57"/>
            </a:xfrm>
            <a:prstGeom prst="rect">
              <a:avLst/>
            </a:prstGeom>
            <a:solidFill>
              <a:srgbClr val="7FA3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1343" y="2063"/>
              <a:ext cx="216" cy="306"/>
            </a:xfrm>
            <a:custGeom>
              <a:avLst/>
              <a:gdLst/>
              <a:ahLst/>
              <a:cxnLst>
                <a:cxn ang="0">
                  <a:pos x="216" y="2"/>
                </a:cxn>
                <a:cxn ang="0">
                  <a:pos x="214" y="56"/>
                </a:cxn>
                <a:cxn ang="0">
                  <a:pos x="214" y="218"/>
                </a:cxn>
                <a:cxn ang="0">
                  <a:pos x="210" y="244"/>
                </a:cxn>
                <a:cxn ang="0">
                  <a:pos x="202" y="266"/>
                </a:cxn>
                <a:cxn ang="0">
                  <a:pos x="190" y="282"/>
                </a:cxn>
                <a:cxn ang="0">
                  <a:pos x="174" y="292"/>
                </a:cxn>
                <a:cxn ang="0">
                  <a:pos x="138" y="304"/>
                </a:cxn>
                <a:cxn ang="0">
                  <a:pos x="104" y="306"/>
                </a:cxn>
                <a:cxn ang="0">
                  <a:pos x="76" y="304"/>
                </a:cxn>
                <a:cxn ang="0">
                  <a:pos x="46" y="296"/>
                </a:cxn>
                <a:cxn ang="0">
                  <a:pos x="26" y="282"/>
                </a:cxn>
                <a:cxn ang="0">
                  <a:pos x="16" y="268"/>
                </a:cxn>
                <a:cxn ang="0">
                  <a:pos x="10" y="248"/>
                </a:cxn>
                <a:cxn ang="0">
                  <a:pos x="70" y="236"/>
                </a:cxn>
                <a:cxn ang="0">
                  <a:pos x="72" y="244"/>
                </a:cxn>
                <a:cxn ang="0">
                  <a:pos x="80" y="258"/>
                </a:cxn>
                <a:cxn ang="0">
                  <a:pos x="96" y="266"/>
                </a:cxn>
                <a:cxn ang="0">
                  <a:pos x="108" y="266"/>
                </a:cxn>
                <a:cxn ang="0">
                  <a:pos x="134" y="260"/>
                </a:cxn>
                <a:cxn ang="0">
                  <a:pos x="142" y="250"/>
                </a:cxn>
                <a:cxn ang="0">
                  <a:pos x="148" y="238"/>
                </a:cxn>
                <a:cxn ang="0">
                  <a:pos x="150" y="220"/>
                </a:cxn>
                <a:cxn ang="0">
                  <a:pos x="150" y="186"/>
                </a:cxn>
                <a:cxn ang="0">
                  <a:pos x="134" y="202"/>
                </a:cxn>
                <a:cxn ang="0">
                  <a:pos x="120" y="210"/>
                </a:cxn>
                <a:cxn ang="0">
                  <a:pos x="92" y="216"/>
                </a:cxn>
                <a:cxn ang="0">
                  <a:pos x="80" y="216"/>
                </a:cxn>
                <a:cxn ang="0">
                  <a:pos x="60" y="210"/>
                </a:cxn>
                <a:cxn ang="0">
                  <a:pos x="36" y="196"/>
                </a:cxn>
                <a:cxn ang="0">
                  <a:pos x="12" y="166"/>
                </a:cxn>
                <a:cxn ang="0">
                  <a:pos x="2" y="128"/>
                </a:cxn>
                <a:cxn ang="0">
                  <a:pos x="0" y="108"/>
                </a:cxn>
                <a:cxn ang="0">
                  <a:pos x="6" y="68"/>
                </a:cxn>
                <a:cxn ang="0">
                  <a:pos x="22" y="34"/>
                </a:cxn>
                <a:cxn ang="0">
                  <a:pos x="52" y="10"/>
                </a:cxn>
                <a:cxn ang="0">
                  <a:pos x="72" y="2"/>
                </a:cxn>
                <a:cxn ang="0">
                  <a:pos x="94" y="0"/>
                </a:cxn>
                <a:cxn ang="0">
                  <a:pos x="106" y="2"/>
                </a:cxn>
                <a:cxn ang="0">
                  <a:pos x="128" y="8"/>
                </a:cxn>
                <a:cxn ang="0">
                  <a:pos x="148" y="22"/>
                </a:cxn>
                <a:cxn ang="0">
                  <a:pos x="156" y="2"/>
                </a:cxn>
                <a:cxn ang="0">
                  <a:pos x="106" y="172"/>
                </a:cxn>
                <a:cxn ang="0">
                  <a:pos x="114" y="172"/>
                </a:cxn>
                <a:cxn ang="0">
                  <a:pos x="132" y="164"/>
                </a:cxn>
                <a:cxn ang="0">
                  <a:pos x="146" y="144"/>
                </a:cxn>
                <a:cxn ang="0">
                  <a:pos x="150" y="124"/>
                </a:cxn>
                <a:cxn ang="0">
                  <a:pos x="152" y="110"/>
                </a:cxn>
                <a:cxn ang="0">
                  <a:pos x="148" y="78"/>
                </a:cxn>
                <a:cxn ang="0">
                  <a:pos x="138" y="58"/>
                </a:cxn>
                <a:cxn ang="0">
                  <a:pos x="120" y="46"/>
                </a:cxn>
                <a:cxn ang="0">
                  <a:pos x="108" y="44"/>
                </a:cxn>
                <a:cxn ang="0">
                  <a:pos x="90" y="48"/>
                </a:cxn>
                <a:cxn ang="0">
                  <a:pos x="76" y="58"/>
                </a:cxn>
                <a:cxn ang="0">
                  <a:pos x="68" y="78"/>
                </a:cxn>
                <a:cxn ang="0">
                  <a:pos x="64" y="108"/>
                </a:cxn>
                <a:cxn ang="0">
                  <a:pos x="64" y="124"/>
                </a:cxn>
                <a:cxn ang="0">
                  <a:pos x="70" y="144"/>
                </a:cxn>
                <a:cxn ang="0">
                  <a:pos x="82" y="164"/>
                </a:cxn>
                <a:cxn ang="0">
                  <a:pos x="98" y="172"/>
                </a:cxn>
                <a:cxn ang="0">
                  <a:pos x="106" y="172"/>
                </a:cxn>
              </a:cxnLst>
              <a:rect l="0" t="0" r="r" b="b"/>
              <a:pathLst>
                <a:path w="216" h="306">
                  <a:moveTo>
                    <a:pt x="216" y="2"/>
                  </a:moveTo>
                  <a:lnTo>
                    <a:pt x="216" y="2"/>
                  </a:lnTo>
                  <a:lnTo>
                    <a:pt x="214" y="28"/>
                  </a:lnTo>
                  <a:lnTo>
                    <a:pt x="214" y="56"/>
                  </a:lnTo>
                  <a:lnTo>
                    <a:pt x="214" y="218"/>
                  </a:lnTo>
                  <a:lnTo>
                    <a:pt x="214" y="218"/>
                  </a:lnTo>
                  <a:lnTo>
                    <a:pt x="212" y="232"/>
                  </a:lnTo>
                  <a:lnTo>
                    <a:pt x="210" y="244"/>
                  </a:lnTo>
                  <a:lnTo>
                    <a:pt x="206" y="256"/>
                  </a:lnTo>
                  <a:lnTo>
                    <a:pt x="202" y="266"/>
                  </a:lnTo>
                  <a:lnTo>
                    <a:pt x="196" y="274"/>
                  </a:lnTo>
                  <a:lnTo>
                    <a:pt x="190" y="282"/>
                  </a:lnTo>
                  <a:lnTo>
                    <a:pt x="182" y="288"/>
                  </a:lnTo>
                  <a:lnTo>
                    <a:pt x="174" y="292"/>
                  </a:lnTo>
                  <a:lnTo>
                    <a:pt x="158" y="300"/>
                  </a:lnTo>
                  <a:lnTo>
                    <a:pt x="138" y="304"/>
                  </a:lnTo>
                  <a:lnTo>
                    <a:pt x="120" y="306"/>
                  </a:lnTo>
                  <a:lnTo>
                    <a:pt x="104" y="306"/>
                  </a:lnTo>
                  <a:lnTo>
                    <a:pt x="104" y="306"/>
                  </a:lnTo>
                  <a:lnTo>
                    <a:pt x="76" y="304"/>
                  </a:lnTo>
                  <a:lnTo>
                    <a:pt x="62" y="302"/>
                  </a:lnTo>
                  <a:lnTo>
                    <a:pt x="46" y="296"/>
                  </a:lnTo>
                  <a:lnTo>
                    <a:pt x="32" y="288"/>
                  </a:lnTo>
                  <a:lnTo>
                    <a:pt x="26" y="282"/>
                  </a:lnTo>
                  <a:lnTo>
                    <a:pt x="20" y="274"/>
                  </a:lnTo>
                  <a:lnTo>
                    <a:pt x="16" y="268"/>
                  </a:lnTo>
                  <a:lnTo>
                    <a:pt x="12" y="258"/>
                  </a:lnTo>
                  <a:lnTo>
                    <a:pt x="10" y="248"/>
                  </a:lnTo>
                  <a:lnTo>
                    <a:pt x="8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2" y="244"/>
                  </a:lnTo>
                  <a:lnTo>
                    <a:pt x="76" y="254"/>
                  </a:lnTo>
                  <a:lnTo>
                    <a:pt x="80" y="258"/>
                  </a:lnTo>
                  <a:lnTo>
                    <a:pt x="88" y="262"/>
                  </a:lnTo>
                  <a:lnTo>
                    <a:pt x="96" y="266"/>
                  </a:lnTo>
                  <a:lnTo>
                    <a:pt x="108" y="266"/>
                  </a:lnTo>
                  <a:lnTo>
                    <a:pt x="108" y="266"/>
                  </a:lnTo>
                  <a:lnTo>
                    <a:pt x="122" y="264"/>
                  </a:lnTo>
                  <a:lnTo>
                    <a:pt x="134" y="260"/>
                  </a:lnTo>
                  <a:lnTo>
                    <a:pt x="138" y="256"/>
                  </a:lnTo>
                  <a:lnTo>
                    <a:pt x="142" y="250"/>
                  </a:lnTo>
                  <a:lnTo>
                    <a:pt x="146" y="244"/>
                  </a:lnTo>
                  <a:lnTo>
                    <a:pt x="148" y="238"/>
                  </a:lnTo>
                  <a:lnTo>
                    <a:pt x="148" y="238"/>
                  </a:lnTo>
                  <a:lnTo>
                    <a:pt x="150" y="220"/>
                  </a:lnTo>
                  <a:lnTo>
                    <a:pt x="150" y="186"/>
                  </a:lnTo>
                  <a:lnTo>
                    <a:pt x="150" y="186"/>
                  </a:lnTo>
                  <a:lnTo>
                    <a:pt x="142" y="194"/>
                  </a:lnTo>
                  <a:lnTo>
                    <a:pt x="134" y="202"/>
                  </a:lnTo>
                  <a:lnTo>
                    <a:pt x="128" y="208"/>
                  </a:lnTo>
                  <a:lnTo>
                    <a:pt x="120" y="210"/>
                  </a:lnTo>
                  <a:lnTo>
                    <a:pt x="104" y="214"/>
                  </a:lnTo>
                  <a:lnTo>
                    <a:pt x="92" y="216"/>
                  </a:lnTo>
                  <a:lnTo>
                    <a:pt x="92" y="216"/>
                  </a:lnTo>
                  <a:lnTo>
                    <a:pt x="80" y="216"/>
                  </a:lnTo>
                  <a:lnTo>
                    <a:pt x="70" y="214"/>
                  </a:lnTo>
                  <a:lnTo>
                    <a:pt x="60" y="210"/>
                  </a:lnTo>
                  <a:lnTo>
                    <a:pt x="50" y="206"/>
                  </a:lnTo>
                  <a:lnTo>
                    <a:pt x="36" y="196"/>
                  </a:lnTo>
                  <a:lnTo>
                    <a:pt x="22" y="182"/>
                  </a:lnTo>
                  <a:lnTo>
                    <a:pt x="12" y="166"/>
                  </a:lnTo>
                  <a:lnTo>
                    <a:pt x="6" y="148"/>
                  </a:lnTo>
                  <a:lnTo>
                    <a:pt x="2" y="12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88"/>
                  </a:lnTo>
                  <a:lnTo>
                    <a:pt x="6" y="68"/>
                  </a:lnTo>
                  <a:lnTo>
                    <a:pt x="12" y="50"/>
                  </a:lnTo>
                  <a:lnTo>
                    <a:pt x="22" y="34"/>
                  </a:lnTo>
                  <a:lnTo>
                    <a:pt x="36" y="20"/>
                  </a:lnTo>
                  <a:lnTo>
                    <a:pt x="52" y="10"/>
                  </a:lnTo>
                  <a:lnTo>
                    <a:pt x="62" y="6"/>
                  </a:lnTo>
                  <a:lnTo>
                    <a:pt x="72" y="2"/>
                  </a:lnTo>
                  <a:lnTo>
                    <a:pt x="82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06" y="2"/>
                  </a:lnTo>
                  <a:lnTo>
                    <a:pt x="118" y="4"/>
                  </a:lnTo>
                  <a:lnTo>
                    <a:pt x="128" y="8"/>
                  </a:lnTo>
                  <a:lnTo>
                    <a:pt x="136" y="12"/>
                  </a:lnTo>
                  <a:lnTo>
                    <a:pt x="148" y="22"/>
                  </a:lnTo>
                  <a:lnTo>
                    <a:pt x="154" y="32"/>
                  </a:lnTo>
                  <a:lnTo>
                    <a:pt x="156" y="2"/>
                  </a:lnTo>
                  <a:lnTo>
                    <a:pt x="216" y="2"/>
                  </a:lnTo>
                  <a:close/>
                  <a:moveTo>
                    <a:pt x="106" y="172"/>
                  </a:moveTo>
                  <a:lnTo>
                    <a:pt x="106" y="172"/>
                  </a:lnTo>
                  <a:lnTo>
                    <a:pt x="114" y="172"/>
                  </a:lnTo>
                  <a:lnTo>
                    <a:pt x="122" y="170"/>
                  </a:lnTo>
                  <a:lnTo>
                    <a:pt x="132" y="164"/>
                  </a:lnTo>
                  <a:lnTo>
                    <a:pt x="140" y="154"/>
                  </a:lnTo>
                  <a:lnTo>
                    <a:pt x="146" y="144"/>
                  </a:lnTo>
                  <a:lnTo>
                    <a:pt x="148" y="134"/>
                  </a:lnTo>
                  <a:lnTo>
                    <a:pt x="150" y="124"/>
                  </a:lnTo>
                  <a:lnTo>
                    <a:pt x="152" y="110"/>
                  </a:lnTo>
                  <a:lnTo>
                    <a:pt x="152" y="110"/>
                  </a:lnTo>
                  <a:lnTo>
                    <a:pt x="150" y="90"/>
                  </a:lnTo>
                  <a:lnTo>
                    <a:pt x="148" y="78"/>
                  </a:lnTo>
                  <a:lnTo>
                    <a:pt x="144" y="68"/>
                  </a:lnTo>
                  <a:lnTo>
                    <a:pt x="138" y="58"/>
                  </a:lnTo>
                  <a:lnTo>
                    <a:pt x="130" y="50"/>
                  </a:lnTo>
                  <a:lnTo>
                    <a:pt x="120" y="46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98" y="44"/>
                  </a:lnTo>
                  <a:lnTo>
                    <a:pt x="90" y="48"/>
                  </a:lnTo>
                  <a:lnTo>
                    <a:pt x="84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68" y="78"/>
                  </a:lnTo>
                  <a:lnTo>
                    <a:pt x="64" y="92"/>
                  </a:lnTo>
                  <a:lnTo>
                    <a:pt x="64" y="108"/>
                  </a:lnTo>
                  <a:lnTo>
                    <a:pt x="64" y="108"/>
                  </a:lnTo>
                  <a:lnTo>
                    <a:pt x="64" y="124"/>
                  </a:lnTo>
                  <a:lnTo>
                    <a:pt x="66" y="134"/>
                  </a:lnTo>
                  <a:lnTo>
                    <a:pt x="70" y="144"/>
                  </a:lnTo>
                  <a:lnTo>
                    <a:pt x="74" y="154"/>
                  </a:lnTo>
                  <a:lnTo>
                    <a:pt x="82" y="164"/>
                  </a:lnTo>
                  <a:lnTo>
                    <a:pt x="92" y="170"/>
                  </a:lnTo>
                  <a:lnTo>
                    <a:pt x="98" y="172"/>
                  </a:lnTo>
                  <a:lnTo>
                    <a:pt x="106" y="172"/>
                  </a:lnTo>
                  <a:lnTo>
                    <a:pt x="106" y="172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7" name="Freeform 10"/>
            <p:cNvSpPr>
              <a:spLocks noEditPoints="1"/>
            </p:cNvSpPr>
            <p:nvPr userDrawn="1"/>
          </p:nvSpPr>
          <p:spPr bwMode="auto">
            <a:xfrm>
              <a:off x="1591" y="2059"/>
              <a:ext cx="226" cy="231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42" y="4"/>
                </a:cxn>
                <a:cxn ang="0">
                  <a:pos x="164" y="10"/>
                </a:cxn>
                <a:cxn ang="0">
                  <a:pos x="184" y="20"/>
                </a:cxn>
                <a:cxn ang="0">
                  <a:pos x="200" y="36"/>
                </a:cxn>
                <a:cxn ang="0">
                  <a:pos x="220" y="72"/>
                </a:cxn>
                <a:cxn ang="0">
                  <a:pos x="226" y="116"/>
                </a:cxn>
                <a:cxn ang="0">
                  <a:pos x="226" y="138"/>
                </a:cxn>
                <a:cxn ang="0">
                  <a:pos x="212" y="180"/>
                </a:cxn>
                <a:cxn ang="0">
                  <a:pos x="192" y="204"/>
                </a:cxn>
                <a:cxn ang="0">
                  <a:pos x="174" y="218"/>
                </a:cxn>
                <a:cxn ang="0">
                  <a:pos x="152" y="226"/>
                </a:cxn>
                <a:cxn ang="0">
                  <a:pos x="126" y="232"/>
                </a:cxn>
                <a:cxn ang="0">
                  <a:pos x="112" y="232"/>
                </a:cxn>
                <a:cxn ang="0">
                  <a:pos x="68" y="224"/>
                </a:cxn>
                <a:cxn ang="0">
                  <a:pos x="34" y="204"/>
                </a:cxn>
                <a:cxn ang="0">
                  <a:pos x="14" y="178"/>
                </a:cxn>
                <a:cxn ang="0">
                  <a:pos x="6" y="156"/>
                </a:cxn>
                <a:cxn ang="0">
                  <a:pos x="0" y="116"/>
                </a:cxn>
                <a:cxn ang="0">
                  <a:pos x="2" y="96"/>
                </a:cxn>
                <a:cxn ang="0">
                  <a:pos x="14" y="56"/>
                </a:cxn>
                <a:cxn ang="0">
                  <a:pos x="32" y="30"/>
                </a:cxn>
                <a:cxn ang="0">
                  <a:pos x="50" y="18"/>
                </a:cxn>
                <a:cxn ang="0">
                  <a:pos x="72" y="6"/>
                </a:cxn>
                <a:cxn ang="0">
                  <a:pos x="98" y="2"/>
                </a:cxn>
                <a:cxn ang="0">
                  <a:pos x="114" y="0"/>
                </a:cxn>
                <a:cxn ang="0">
                  <a:pos x="114" y="188"/>
                </a:cxn>
                <a:cxn ang="0">
                  <a:pos x="134" y="184"/>
                </a:cxn>
                <a:cxn ang="0">
                  <a:pos x="148" y="172"/>
                </a:cxn>
                <a:cxn ang="0">
                  <a:pos x="158" y="148"/>
                </a:cxn>
                <a:cxn ang="0">
                  <a:pos x="162" y="112"/>
                </a:cxn>
                <a:cxn ang="0">
                  <a:pos x="160" y="90"/>
                </a:cxn>
                <a:cxn ang="0">
                  <a:pos x="154" y="68"/>
                </a:cxn>
                <a:cxn ang="0">
                  <a:pos x="140" y="50"/>
                </a:cxn>
                <a:cxn ang="0">
                  <a:pos x="114" y="44"/>
                </a:cxn>
                <a:cxn ang="0">
                  <a:pos x="106" y="44"/>
                </a:cxn>
                <a:cxn ang="0">
                  <a:pos x="92" y="48"/>
                </a:cxn>
                <a:cxn ang="0">
                  <a:pos x="78" y="62"/>
                </a:cxn>
                <a:cxn ang="0">
                  <a:pos x="70" y="86"/>
                </a:cxn>
                <a:cxn ang="0">
                  <a:pos x="66" y="118"/>
                </a:cxn>
                <a:cxn ang="0">
                  <a:pos x="68" y="134"/>
                </a:cxn>
                <a:cxn ang="0">
                  <a:pos x="74" y="160"/>
                </a:cxn>
                <a:cxn ang="0">
                  <a:pos x="86" y="178"/>
                </a:cxn>
                <a:cxn ang="0">
                  <a:pos x="104" y="186"/>
                </a:cxn>
                <a:cxn ang="0">
                  <a:pos x="114" y="188"/>
                </a:cxn>
              </a:cxnLst>
              <a:rect l="0" t="0" r="r" b="b"/>
              <a:pathLst>
                <a:path w="226" h="232">
                  <a:moveTo>
                    <a:pt x="114" y="0"/>
                  </a:moveTo>
                  <a:lnTo>
                    <a:pt x="114" y="0"/>
                  </a:lnTo>
                  <a:lnTo>
                    <a:pt x="128" y="2"/>
                  </a:lnTo>
                  <a:lnTo>
                    <a:pt x="142" y="4"/>
                  </a:lnTo>
                  <a:lnTo>
                    <a:pt x="154" y="6"/>
                  </a:lnTo>
                  <a:lnTo>
                    <a:pt x="164" y="10"/>
                  </a:lnTo>
                  <a:lnTo>
                    <a:pt x="176" y="14"/>
                  </a:lnTo>
                  <a:lnTo>
                    <a:pt x="184" y="20"/>
                  </a:lnTo>
                  <a:lnTo>
                    <a:pt x="192" y="28"/>
                  </a:lnTo>
                  <a:lnTo>
                    <a:pt x="200" y="36"/>
                  </a:lnTo>
                  <a:lnTo>
                    <a:pt x="212" y="52"/>
                  </a:lnTo>
                  <a:lnTo>
                    <a:pt x="220" y="72"/>
                  </a:lnTo>
                  <a:lnTo>
                    <a:pt x="226" y="92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26" y="138"/>
                  </a:lnTo>
                  <a:lnTo>
                    <a:pt x="220" y="160"/>
                  </a:lnTo>
                  <a:lnTo>
                    <a:pt x="212" y="180"/>
                  </a:lnTo>
                  <a:lnTo>
                    <a:pt x="200" y="196"/>
                  </a:lnTo>
                  <a:lnTo>
                    <a:pt x="192" y="204"/>
                  </a:lnTo>
                  <a:lnTo>
                    <a:pt x="184" y="212"/>
                  </a:lnTo>
                  <a:lnTo>
                    <a:pt x="174" y="218"/>
                  </a:lnTo>
                  <a:lnTo>
                    <a:pt x="164" y="222"/>
                  </a:lnTo>
                  <a:lnTo>
                    <a:pt x="152" y="226"/>
                  </a:lnTo>
                  <a:lnTo>
                    <a:pt x="140" y="230"/>
                  </a:lnTo>
                  <a:lnTo>
                    <a:pt x="126" y="232"/>
                  </a:lnTo>
                  <a:lnTo>
                    <a:pt x="112" y="232"/>
                  </a:lnTo>
                  <a:lnTo>
                    <a:pt x="112" y="232"/>
                  </a:lnTo>
                  <a:lnTo>
                    <a:pt x="90" y="230"/>
                  </a:lnTo>
                  <a:lnTo>
                    <a:pt x="68" y="224"/>
                  </a:lnTo>
                  <a:lnTo>
                    <a:pt x="50" y="216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14" y="178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96"/>
                  </a:lnTo>
                  <a:lnTo>
                    <a:pt x="6" y="76"/>
                  </a:lnTo>
                  <a:lnTo>
                    <a:pt x="14" y="56"/>
                  </a:lnTo>
                  <a:lnTo>
                    <a:pt x="26" y="40"/>
                  </a:lnTo>
                  <a:lnTo>
                    <a:pt x="32" y="30"/>
                  </a:lnTo>
                  <a:lnTo>
                    <a:pt x="40" y="24"/>
                  </a:lnTo>
                  <a:lnTo>
                    <a:pt x="50" y="18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84" y="4"/>
                  </a:lnTo>
                  <a:lnTo>
                    <a:pt x="98" y="2"/>
                  </a:lnTo>
                  <a:lnTo>
                    <a:pt x="114" y="0"/>
                  </a:lnTo>
                  <a:lnTo>
                    <a:pt x="114" y="0"/>
                  </a:lnTo>
                  <a:close/>
                  <a:moveTo>
                    <a:pt x="114" y="188"/>
                  </a:moveTo>
                  <a:lnTo>
                    <a:pt x="114" y="188"/>
                  </a:lnTo>
                  <a:lnTo>
                    <a:pt x="124" y="186"/>
                  </a:lnTo>
                  <a:lnTo>
                    <a:pt x="134" y="184"/>
                  </a:lnTo>
                  <a:lnTo>
                    <a:pt x="142" y="178"/>
                  </a:lnTo>
                  <a:lnTo>
                    <a:pt x="148" y="172"/>
                  </a:lnTo>
                  <a:lnTo>
                    <a:pt x="154" y="162"/>
                  </a:lnTo>
                  <a:lnTo>
                    <a:pt x="158" y="148"/>
                  </a:lnTo>
                  <a:lnTo>
                    <a:pt x="160" y="132"/>
                  </a:lnTo>
                  <a:lnTo>
                    <a:pt x="162" y="112"/>
                  </a:lnTo>
                  <a:lnTo>
                    <a:pt x="162" y="112"/>
                  </a:lnTo>
                  <a:lnTo>
                    <a:pt x="160" y="90"/>
                  </a:lnTo>
                  <a:lnTo>
                    <a:pt x="158" y="78"/>
                  </a:lnTo>
                  <a:lnTo>
                    <a:pt x="154" y="68"/>
                  </a:lnTo>
                  <a:lnTo>
                    <a:pt x="148" y="58"/>
                  </a:lnTo>
                  <a:lnTo>
                    <a:pt x="140" y="50"/>
                  </a:lnTo>
                  <a:lnTo>
                    <a:pt x="128" y="46"/>
                  </a:lnTo>
                  <a:lnTo>
                    <a:pt x="114" y="44"/>
                  </a:lnTo>
                  <a:lnTo>
                    <a:pt x="114" y="44"/>
                  </a:lnTo>
                  <a:lnTo>
                    <a:pt x="106" y="44"/>
                  </a:lnTo>
                  <a:lnTo>
                    <a:pt x="98" y="46"/>
                  </a:lnTo>
                  <a:lnTo>
                    <a:pt x="92" y="48"/>
                  </a:lnTo>
                  <a:lnTo>
                    <a:pt x="86" y="52"/>
                  </a:lnTo>
                  <a:lnTo>
                    <a:pt x="78" y="62"/>
                  </a:lnTo>
                  <a:lnTo>
                    <a:pt x="72" y="72"/>
                  </a:lnTo>
                  <a:lnTo>
                    <a:pt x="70" y="86"/>
                  </a:lnTo>
                  <a:lnTo>
                    <a:pt x="68" y="98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8" y="134"/>
                  </a:lnTo>
                  <a:lnTo>
                    <a:pt x="70" y="148"/>
                  </a:lnTo>
                  <a:lnTo>
                    <a:pt x="74" y="160"/>
                  </a:lnTo>
                  <a:lnTo>
                    <a:pt x="78" y="170"/>
                  </a:lnTo>
                  <a:lnTo>
                    <a:pt x="86" y="178"/>
                  </a:lnTo>
                  <a:lnTo>
                    <a:pt x="94" y="184"/>
                  </a:lnTo>
                  <a:lnTo>
                    <a:pt x="104" y="186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830" y="2057"/>
              <a:ext cx="208" cy="233"/>
            </a:xfrm>
            <a:custGeom>
              <a:avLst/>
              <a:gdLst/>
              <a:ahLst/>
              <a:cxnLst>
                <a:cxn ang="0">
                  <a:pos x="62" y="134"/>
                </a:cxn>
                <a:cxn ang="0">
                  <a:pos x="64" y="158"/>
                </a:cxn>
                <a:cxn ang="0">
                  <a:pos x="72" y="176"/>
                </a:cxn>
                <a:cxn ang="0">
                  <a:pos x="92" y="190"/>
                </a:cxn>
                <a:cxn ang="0">
                  <a:pos x="106" y="192"/>
                </a:cxn>
                <a:cxn ang="0">
                  <a:pos x="130" y="186"/>
                </a:cxn>
                <a:cxn ang="0">
                  <a:pos x="138" y="176"/>
                </a:cxn>
                <a:cxn ang="0">
                  <a:pos x="144" y="162"/>
                </a:cxn>
                <a:cxn ang="0">
                  <a:pos x="202" y="162"/>
                </a:cxn>
                <a:cxn ang="0">
                  <a:pos x="198" y="182"/>
                </a:cxn>
                <a:cxn ang="0">
                  <a:pos x="182" y="208"/>
                </a:cxn>
                <a:cxn ang="0">
                  <a:pos x="176" y="214"/>
                </a:cxn>
                <a:cxn ang="0">
                  <a:pos x="150" y="228"/>
                </a:cxn>
                <a:cxn ang="0">
                  <a:pos x="106" y="234"/>
                </a:cxn>
                <a:cxn ang="0">
                  <a:pos x="90" y="234"/>
                </a:cxn>
                <a:cxn ang="0">
                  <a:pos x="58" y="226"/>
                </a:cxn>
                <a:cxn ang="0">
                  <a:pos x="38" y="216"/>
                </a:cxn>
                <a:cxn ang="0">
                  <a:pos x="28" y="208"/>
                </a:cxn>
                <a:cxn ang="0">
                  <a:pos x="16" y="190"/>
                </a:cxn>
                <a:cxn ang="0">
                  <a:pos x="2" y="148"/>
                </a:cxn>
                <a:cxn ang="0">
                  <a:pos x="0" y="122"/>
                </a:cxn>
                <a:cxn ang="0">
                  <a:pos x="6" y="80"/>
                </a:cxn>
                <a:cxn ang="0">
                  <a:pos x="16" y="54"/>
                </a:cxn>
                <a:cxn ang="0">
                  <a:pos x="34" y="30"/>
                </a:cxn>
                <a:cxn ang="0">
                  <a:pos x="46" y="18"/>
                </a:cxn>
                <a:cxn ang="0">
                  <a:pos x="74" y="6"/>
                </a:cxn>
                <a:cxn ang="0">
                  <a:pos x="108" y="0"/>
                </a:cxn>
                <a:cxn ang="0">
                  <a:pos x="120" y="2"/>
                </a:cxn>
                <a:cxn ang="0">
                  <a:pos x="144" y="6"/>
                </a:cxn>
                <a:cxn ang="0">
                  <a:pos x="168" y="18"/>
                </a:cxn>
                <a:cxn ang="0">
                  <a:pos x="188" y="40"/>
                </a:cxn>
                <a:cxn ang="0">
                  <a:pos x="196" y="54"/>
                </a:cxn>
                <a:cxn ang="0">
                  <a:pos x="204" y="76"/>
                </a:cxn>
                <a:cxn ang="0">
                  <a:pos x="208" y="118"/>
                </a:cxn>
                <a:cxn ang="0">
                  <a:pos x="62" y="134"/>
                </a:cxn>
                <a:cxn ang="0">
                  <a:pos x="144" y="94"/>
                </a:cxn>
                <a:cxn ang="0">
                  <a:pos x="140" y="74"/>
                </a:cxn>
                <a:cxn ang="0">
                  <a:pos x="134" y="58"/>
                </a:cxn>
                <a:cxn ang="0">
                  <a:pos x="118" y="46"/>
                </a:cxn>
                <a:cxn ang="0">
                  <a:pos x="106" y="44"/>
                </a:cxn>
                <a:cxn ang="0">
                  <a:pos x="88" y="48"/>
                </a:cxn>
                <a:cxn ang="0">
                  <a:pos x="74" y="60"/>
                </a:cxn>
                <a:cxn ang="0">
                  <a:pos x="68" y="74"/>
                </a:cxn>
                <a:cxn ang="0">
                  <a:pos x="144" y="94"/>
                </a:cxn>
              </a:cxnLst>
              <a:rect l="0" t="0" r="r" b="b"/>
              <a:pathLst>
                <a:path w="208" h="234">
                  <a:moveTo>
                    <a:pt x="62" y="134"/>
                  </a:moveTo>
                  <a:lnTo>
                    <a:pt x="62" y="134"/>
                  </a:lnTo>
                  <a:lnTo>
                    <a:pt x="62" y="148"/>
                  </a:lnTo>
                  <a:lnTo>
                    <a:pt x="64" y="158"/>
                  </a:lnTo>
                  <a:lnTo>
                    <a:pt x="68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2" y="190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18" y="190"/>
                  </a:lnTo>
                  <a:lnTo>
                    <a:pt x="130" y="186"/>
                  </a:lnTo>
                  <a:lnTo>
                    <a:pt x="134" y="182"/>
                  </a:lnTo>
                  <a:lnTo>
                    <a:pt x="138" y="176"/>
                  </a:lnTo>
                  <a:lnTo>
                    <a:pt x="142" y="170"/>
                  </a:lnTo>
                  <a:lnTo>
                    <a:pt x="144" y="162"/>
                  </a:lnTo>
                  <a:lnTo>
                    <a:pt x="202" y="162"/>
                  </a:lnTo>
                  <a:lnTo>
                    <a:pt x="202" y="162"/>
                  </a:lnTo>
                  <a:lnTo>
                    <a:pt x="202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76" y="214"/>
                  </a:lnTo>
                  <a:lnTo>
                    <a:pt x="168" y="220"/>
                  </a:lnTo>
                  <a:lnTo>
                    <a:pt x="150" y="228"/>
                  </a:lnTo>
                  <a:lnTo>
                    <a:pt x="128" y="232"/>
                  </a:lnTo>
                  <a:lnTo>
                    <a:pt x="106" y="234"/>
                  </a:lnTo>
                  <a:lnTo>
                    <a:pt x="106" y="234"/>
                  </a:lnTo>
                  <a:lnTo>
                    <a:pt x="90" y="234"/>
                  </a:lnTo>
                  <a:lnTo>
                    <a:pt x="68" y="230"/>
                  </a:lnTo>
                  <a:lnTo>
                    <a:pt x="58" y="226"/>
                  </a:lnTo>
                  <a:lnTo>
                    <a:pt x="48" y="222"/>
                  </a:lnTo>
                  <a:lnTo>
                    <a:pt x="38" y="21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22" y="198"/>
                  </a:lnTo>
                  <a:lnTo>
                    <a:pt x="16" y="190"/>
                  </a:lnTo>
                  <a:lnTo>
                    <a:pt x="8" y="170"/>
                  </a:lnTo>
                  <a:lnTo>
                    <a:pt x="2" y="14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94"/>
                  </a:lnTo>
                  <a:lnTo>
                    <a:pt x="6" y="80"/>
                  </a:lnTo>
                  <a:lnTo>
                    <a:pt x="10" y="66"/>
                  </a:lnTo>
                  <a:lnTo>
                    <a:pt x="16" y="54"/>
                  </a:lnTo>
                  <a:lnTo>
                    <a:pt x="24" y="40"/>
                  </a:lnTo>
                  <a:lnTo>
                    <a:pt x="34" y="3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60" y="12"/>
                  </a:lnTo>
                  <a:lnTo>
                    <a:pt x="74" y="6"/>
                  </a:lnTo>
                  <a:lnTo>
                    <a:pt x="90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20" y="2"/>
                  </a:lnTo>
                  <a:lnTo>
                    <a:pt x="132" y="4"/>
                  </a:lnTo>
                  <a:lnTo>
                    <a:pt x="144" y="6"/>
                  </a:lnTo>
                  <a:lnTo>
                    <a:pt x="156" y="12"/>
                  </a:lnTo>
                  <a:lnTo>
                    <a:pt x="168" y="18"/>
                  </a:lnTo>
                  <a:lnTo>
                    <a:pt x="178" y="28"/>
                  </a:lnTo>
                  <a:lnTo>
                    <a:pt x="188" y="40"/>
                  </a:lnTo>
                  <a:lnTo>
                    <a:pt x="196" y="54"/>
                  </a:lnTo>
                  <a:lnTo>
                    <a:pt x="196" y="54"/>
                  </a:lnTo>
                  <a:lnTo>
                    <a:pt x="200" y="64"/>
                  </a:lnTo>
                  <a:lnTo>
                    <a:pt x="204" y="76"/>
                  </a:lnTo>
                  <a:lnTo>
                    <a:pt x="208" y="98"/>
                  </a:lnTo>
                  <a:lnTo>
                    <a:pt x="208" y="118"/>
                  </a:lnTo>
                  <a:lnTo>
                    <a:pt x="208" y="134"/>
                  </a:lnTo>
                  <a:lnTo>
                    <a:pt x="62" y="134"/>
                  </a:lnTo>
                  <a:close/>
                  <a:moveTo>
                    <a:pt x="144" y="94"/>
                  </a:moveTo>
                  <a:lnTo>
                    <a:pt x="144" y="94"/>
                  </a:lnTo>
                  <a:lnTo>
                    <a:pt x="142" y="82"/>
                  </a:lnTo>
                  <a:lnTo>
                    <a:pt x="140" y="74"/>
                  </a:lnTo>
                  <a:lnTo>
                    <a:pt x="138" y="64"/>
                  </a:lnTo>
                  <a:lnTo>
                    <a:pt x="134" y="58"/>
                  </a:lnTo>
                  <a:lnTo>
                    <a:pt x="126" y="50"/>
                  </a:lnTo>
                  <a:lnTo>
                    <a:pt x="118" y="46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96" y="46"/>
                  </a:lnTo>
                  <a:lnTo>
                    <a:pt x="88" y="48"/>
                  </a:lnTo>
                  <a:lnTo>
                    <a:pt x="80" y="52"/>
                  </a:lnTo>
                  <a:lnTo>
                    <a:pt x="74" y="60"/>
                  </a:lnTo>
                  <a:lnTo>
                    <a:pt x="70" y="66"/>
                  </a:lnTo>
                  <a:lnTo>
                    <a:pt x="68" y="74"/>
                  </a:lnTo>
                  <a:lnTo>
                    <a:pt x="64" y="94"/>
                  </a:lnTo>
                  <a:lnTo>
                    <a:pt x="144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2048" y="2000"/>
              <a:ext cx="159" cy="286"/>
            </a:xfrm>
            <a:custGeom>
              <a:avLst/>
              <a:gdLst/>
              <a:ahLst/>
              <a:cxnLst>
                <a:cxn ang="0">
                  <a:pos x="156" y="280"/>
                </a:cxn>
                <a:cxn ang="0">
                  <a:pos x="156" y="280"/>
                </a:cxn>
                <a:cxn ang="0">
                  <a:pos x="128" y="284"/>
                </a:cxn>
                <a:cxn ang="0">
                  <a:pos x="108" y="286"/>
                </a:cxn>
                <a:cxn ang="0">
                  <a:pos x="108" y="286"/>
                </a:cxn>
                <a:cxn ang="0">
                  <a:pos x="86" y="284"/>
                </a:cxn>
                <a:cxn ang="0">
                  <a:pos x="70" y="280"/>
                </a:cxn>
                <a:cxn ang="0">
                  <a:pos x="58" y="272"/>
                </a:cxn>
                <a:cxn ang="0">
                  <a:pos x="50" y="264"/>
                </a:cxn>
                <a:cxn ang="0">
                  <a:pos x="46" y="254"/>
                </a:cxn>
                <a:cxn ang="0">
                  <a:pos x="44" y="244"/>
                </a:cxn>
                <a:cxn ang="0">
                  <a:pos x="42" y="228"/>
                </a:cxn>
                <a:cxn ang="0">
                  <a:pos x="42" y="108"/>
                </a:cxn>
                <a:cxn ang="0">
                  <a:pos x="0" y="108"/>
                </a:cxn>
                <a:cxn ang="0">
                  <a:pos x="0" y="66"/>
                </a:cxn>
                <a:cxn ang="0">
                  <a:pos x="42" y="66"/>
                </a:cxn>
                <a:cxn ang="0">
                  <a:pos x="42" y="22"/>
                </a:cxn>
                <a:cxn ang="0">
                  <a:pos x="106" y="0"/>
                </a:cxn>
                <a:cxn ang="0">
                  <a:pos x="106" y="66"/>
                </a:cxn>
                <a:cxn ang="0">
                  <a:pos x="158" y="66"/>
                </a:cxn>
                <a:cxn ang="0">
                  <a:pos x="158" y="108"/>
                </a:cxn>
                <a:cxn ang="0">
                  <a:pos x="106" y="108"/>
                </a:cxn>
                <a:cxn ang="0">
                  <a:pos x="106" y="206"/>
                </a:cxn>
                <a:cxn ang="0">
                  <a:pos x="106" y="206"/>
                </a:cxn>
                <a:cxn ang="0">
                  <a:pos x="106" y="220"/>
                </a:cxn>
                <a:cxn ang="0">
                  <a:pos x="108" y="226"/>
                </a:cxn>
                <a:cxn ang="0">
                  <a:pos x="110" y="230"/>
                </a:cxn>
                <a:cxn ang="0">
                  <a:pos x="114" y="234"/>
                </a:cxn>
                <a:cxn ang="0">
                  <a:pos x="118" y="236"/>
                </a:cxn>
                <a:cxn ang="0">
                  <a:pos x="126" y="238"/>
                </a:cxn>
                <a:cxn ang="0">
                  <a:pos x="136" y="238"/>
                </a:cxn>
                <a:cxn ang="0">
                  <a:pos x="136" y="238"/>
                </a:cxn>
                <a:cxn ang="0">
                  <a:pos x="156" y="238"/>
                </a:cxn>
                <a:cxn ang="0">
                  <a:pos x="156" y="280"/>
                </a:cxn>
              </a:cxnLst>
              <a:rect l="0" t="0" r="r" b="b"/>
              <a:pathLst>
                <a:path w="158" h="286">
                  <a:moveTo>
                    <a:pt x="156" y="280"/>
                  </a:moveTo>
                  <a:lnTo>
                    <a:pt x="156" y="280"/>
                  </a:lnTo>
                  <a:lnTo>
                    <a:pt x="128" y="284"/>
                  </a:lnTo>
                  <a:lnTo>
                    <a:pt x="108" y="286"/>
                  </a:lnTo>
                  <a:lnTo>
                    <a:pt x="108" y="286"/>
                  </a:lnTo>
                  <a:lnTo>
                    <a:pt x="86" y="284"/>
                  </a:lnTo>
                  <a:lnTo>
                    <a:pt x="70" y="280"/>
                  </a:lnTo>
                  <a:lnTo>
                    <a:pt x="58" y="272"/>
                  </a:lnTo>
                  <a:lnTo>
                    <a:pt x="50" y="264"/>
                  </a:lnTo>
                  <a:lnTo>
                    <a:pt x="46" y="254"/>
                  </a:lnTo>
                  <a:lnTo>
                    <a:pt x="44" y="244"/>
                  </a:lnTo>
                  <a:lnTo>
                    <a:pt x="42" y="228"/>
                  </a:lnTo>
                  <a:lnTo>
                    <a:pt x="42" y="108"/>
                  </a:lnTo>
                  <a:lnTo>
                    <a:pt x="0" y="108"/>
                  </a:lnTo>
                  <a:lnTo>
                    <a:pt x="0" y="66"/>
                  </a:lnTo>
                  <a:lnTo>
                    <a:pt x="42" y="66"/>
                  </a:lnTo>
                  <a:lnTo>
                    <a:pt x="42" y="22"/>
                  </a:lnTo>
                  <a:lnTo>
                    <a:pt x="106" y="0"/>
                  </a:lnTo>
                  <a:lnTo>
                    <a:pt x="106" y="66"/>
                  </a:lnTo>
                  <a:lnTo>
                    <a:pt x="158" y="66"/>
                  </a:lnTo>
                  <a:lnTo>
                    <a:pt x="158" y="108"/>
                  </a:lnTo>
                  <a:lnTo>
                    <a:pt x="106" y="10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6" y="220"/>
                  </a:lnTo>
                  <a:lnTo>
                    <a:pt x="108" y="226"/>
                  </a:lnTo>
                  <a:lnTo>
                    <a:pt x="110" y="230"/>
                  </a:lnTo>
                  <a:lnTo>
                    <a:pt x="114" y="234"/>
                  </a:lnTo>
                  <a:lnTo>
                    <a:pt x="118" y="236"/>
                  </a:lnTo>
                  <a:lnTo>
                    <a:pt x="126" y="238"/>
                  </a:lnTo>
                  <a:lnTo>
                    <a:pt x="136" y="238"/>
                  </a:lnTo>
                  <a:lnTo>
                    <a:pt x="136" y="238"/>
                  </a:lnTo>
                  <a:lnTo>
                    <a:pt x="156" y="238"/>
                  </a:lnTo>
                  <a:lnTo>
                    <a:pt x="156" y="28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2223" y="1971"/>
              <a:ext cx="204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0"/>
                </a:cxn>
                <a:cxn ang="0">
                  <a:pos x="64" y="124"/>
                </a:cxn>
                <a:cxn ang="0">
                  <a:pos x="64" y="124"/>
                </a:cxn>
                <a:cxn ang="0">
                  <a:pos x="70" y="114"/>
                </a:cxn>
                <a:cxn ang="0">
                  <a:pos x="82" y="104"/>
                </a:cxn>
                <a:cxn ang="0">
                  <a:pos x="92" y="98"/>
                </a:cxn>
                <a:cxn ang="0">
                  <a:pos x="102" y="94"/>
                </a:cxn>
                <a:cxn ang="0">
                  <a:pos x="112" y="92"/>
                </a:cxn>
                <a:cxn ang="0">
                  <a:pos x="126" y="90"/>
                </a:cxn>
                <a:cxn ang="0">
                  <a:pos x="126" y="90"/>
                </a:cxn>
                <a:cxn ang="0">
                  <a:pos x="138" y="92"/>
                </a:cxn>
                <a:cxn ang="0">
                  <a:pos x="148" y="94"/>
                </a:cxn>
                <a:cxn ang="0">
                  <a:pos x="158" y="96"/>
                </a:cxn>
                <a:cxn ang="0">
                  <a:pos x="166" y="100"/>
                </a:cxn>
                <a:cxn ang="0">
                  <a:pos x="180" y="110"/>
                </a:cxn>
                <a:cxn ang="0">
                  <a:pos x="190" y="120"/>
                </a:cxn>
                <a:cxn ang="0">
                  <a:pos x="190" y="120"/>
                </a:cxn>
                <a:cxn ang="0">
                  <a:pos x="196" y="130"/>
                </a:cxn>
                <a:cxn ang="0">
                  <a:pos x="200" y="144"/>
                </a:cxn>
                <a:cxn ang="0">
                  <a:pos x="204" y="160"/>
                </a:cxn>
                <a:cxn ang="0">
                  <a:pos x="204" y="180"/>
                </a:cxn>
                <a:cxn ang="0">
                  <a:pos x="204" y="312"/>
                </a:cxn>
                <a:cxn ang="0">
                  <a:pos x="140" y="312"/>
                </a:cxn>
                <a:cxn ang="0">
                  <a:pos x="140" y="182"/>
                </a:cxn>
                <a:cxn ang="0">
                  <a:pos x="140" y="182"/>
                </a:cxn>
                <a:cxn ang="0">
                  <a:pos x="140" y="168"/>
                </a:cxn>
                <a:cxn ang="0">
                  <a:pos x="140" y="162"/>
                </a:cxn>
                <a:cxn ang="0">
                  <a:pos x="136" y="154"/>
                </a:cxn>
                <a:cxn ang="0">
                  <a:pos x="132" y="146"/>
                </a:cxn>
                <a:cxn ang="0">
                  <a:pos x="126" y="140"/>
                </a:cxn>
                <a:cxn ang="0">
                  <a:pos x="116" y="136"/>
                </a:cxn>
                <a:cxn ang="0">
                  <a:pos x="106" y="134"/>
                </a:cxn>
                <a:cxn ang="0">
                  <a:pos x="106" y="134"/>
                </a:cxn>
                <a:cxn ang="0">
                  <a:pos x="90" y="136"/>
                </a:cxn>
                <a:cxn ang="0">
                  <a:pos x="84" y="140"/>
                </a:cxn>
                <a:cxn ang="0">
                  <a:pos x="78" y="144"/>
                </a:cxn>
                <a:cxn ang="0">
                  <a:pos x="72" y="150"/>
                </a:cxn>
                <a:cxn ang="0">
                  <a:pos x="68" y="158"/>
                </a:cxn>
                <a:cxn ang="0">
                  <a:pos x="66" y="166"/>
                </a:cxn>
                <a:cxn ang="0">
                  <a:pos x="64" y="178"/>
                </a:cxn>
                <a:cxn ang="0">
                  <a:pos x="64" y="312"/>
                </a:cxn>
                <a:cxn ang="0">
                  <a:pos x="0" y="312"/>
                </a:cxn>
                <a:cxn ang="0">
                  <a:pos x="0" y="0"/>
                </a:cxn>
              </a:cxnLst>
              <a:rect l="0" t="0" r="r" b="b"/>
              <a:pathLst>
                <a:path w="204" h="312">
                  <a:moveTo>
                    <a:pt x="0" y="0"/>
                  </a:moveTo>
                  <a:lnTo>
                    <a:pt x="64" y="0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70" y="114"/>
                  </a:lnTo>
                  <a:lnTo>
                    <a:pt x="82" y="104"/>
                  </a:lnTo>
                  <a:lnTo>
                    <a:pt x="92" y="98"/>
                  </a:lnTo>
                  <a:lnTo>
                    <a:pt x="102" y="94"/>
                  </a:lnTo>
                  <a:lnTo>
                    <a:pt x="112" y="92"/>
                  </a:lnTo>
                  <a:lnTo>
                    <a:pt x="126" y="90"/>
                  </a:lnTo>
                  <a:lnTo>
                    <a:pt x="126" y="90"/>
                  </a:lnTo>
                  <a:lnTo>
                    <a:pt x="138" y="92"/>
                  </a:lnTo>
                  <a:lnTo>
                    <a:pt x="148" y="94"/>
                  </a:lnTo>
                  <a:lnTo>
                    <a:pt x="158" y="96"/>
                  </a:lnTo>
                  <a:lnTo>
                    <a:pt x="166" y="100"/>
                  </a:lnTo>
                  <a:lnTo>
                    <a:pt x="180" y="110"/>
                  </a:lnTo>
                  <a:lnTo>
                    <a:pt x="190" y="120"/>
                  </a:lnTo>
                  <a:lnTo>
                    <a:pt x="190" y="120"/>
                  </a:lnTo>
                  <a:lnTo>
                    <a:pt x="196" y="130"/>
                  </a:lnTo>
                  <a:lnTo>
                    <a:pt x="200" y="144"/>
                  </a:lnTo>
                  <a:lnTo>
                    <a:pt x="204" y="160"/>
                  </a:lnTo>
                  <a:lnTo>
                    <a:pt x="204" y="180"/>
                  </a:lnTo>
                  <a:lnTo>
                    <a:pt x="204" y="312"/>
                  </a:lnTo>
                  <a:lnTo>
                    <a:pt x="140" y="312"/>
                  </a:lnTo>
                  <a:lnTo>
                    <a:pt x="140" y="182"/>
                  </a:lnTo>
                  <a:lnTo>
                    <a:pt x="140" y="182"/>
                  </a:lnTo>
                  <a:lnTo>
                    <a:pt x="140" y="168"/>
                  </a:lnTo>
                  <a:lnTo>
                    <a:pt x="140" y="162"/>
                  </a:lnTo>
                  <a:lnTo>
                    <a:pt x="136" y="154"/>
                  </a:lnTo>
                  <a:lnTo>
                    <a:pt x="132" y="146"/>
                  </a:lnTo>
                  <a:lnTo>
                    <a:pt x="126" y="140"/>
                  </a:lnTo>
                  <a:lnTo>
                    <a:pt x="116" y="136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90" y="136"/>
                  </a:lnTo>
                  <a:lnTo>
                    <a:pt x="84" y="140"/>
                  </a:lnTo>
                  <a:lnTo>
                    <a:pt x="78" y="144"/>
                  </a:lnTo>
                  <a:lnTo>
                    <a:pt x="72" y="150"/>
                  </a:lnTo>
                  <a:lnTo>
                    <a:pt x="68" y="158"/>
                  </a:lnTo>
                  <a:lnTo>
                    <a:pt x="66" y="166"/>
                  </a:lnTo>
                  <a:lnTo>
                    <a:pt x="64" y="178"/>
                  </a:lnTo>
                  <a:lnTo>
                    <a:pt x="64" y="312"/>
                  </a:lnTo>
                  <a:lnTo>
                    <a:pt x="0" y="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1" name="Freeform 14"/>
            <p:cNvSpPr>
              <a:spLocks noEditPoints="1"/>
            </p:cNvSpPr>
            <p:nvPr userDrawn="1"/>
          </p:nvSpPr>
          <p:spPr bwMode="auto">
            <a:xfrm>
              <a:off x="2462" y="2047"/>
              <a:ext cx="206" cy="233"/>
            </a:xfrm>
            <a:custGeom>
              <a:avLst/>
              <a:gdLst/>
              <a:ahLst/>
              <a:cxnLst>
                <a:cxn ang="0">
                  <a:pos x="62" y="134"/>
                </a:cxn>
                <a:cxn ang="0">
                  <a:pos x="64" y="158"/>
                </a:cxn>
                <a:cxn ang="0">
                  <a:pos x="72" y="176"/>
                </a:cxn>
                <a:cxn ang="0">
                  <a:pos x="92" y="190"/>
                </a:cxn>
                <a:cxn ang="0">
                  <a:pos x="106" y="192"/>
                </a:cxn>
                <a:cxn ang="0">
                  <a:pos x="128" y="186"/>
                </a:cxn>
                <a:cxn ang="0">
                  <a:pos x="138" y="176"/>
                </a:cxn>
                <a:cxn ang="0">
                  <a:pos x="144" y="162"/>
                </a:cxn>
                <a:cxn ang="0">
                  <a:pos x="202" y="162"/>
                </a:cxn>
                <a:cxn ang="0">
                  <a:pos x="198" y="182"/>
                </a:cxn>
                <a:cxn ang="0">
                  <a:pos x="182" y="208"/>
                </a:cxn>
                <a:cxn ang="0">
                  <a:pos x="174" y="214"/>
                </a:cxn>
                <a:cxn ang="0">
                  <a:pos x="150" y="228"/>
                </a:cxn>
                <a:cxn ang="0">
                  <a:pos x="106" y="234"/>
                </a:cxn>
                <a:cxn ang="0">
                  <a:pos x="88" y="234"/>
                </a:cxn>
                <a:cxn ang="0">
                  <a:pos x="58" y="226"/>
                </a:cxn>
                <a:cxn ang="0">
                  <a:pos x="38" y="216"/>
                </a:cxn>
                <a:cxn ang="0">
                  <a:pos x="28" y="208"/>
                </a:cxn>
                <a:cxn ang="0">
                  <a:pos x="16" y="190"/>
                </a:cxn>
                <a:cxn ang="0">
                  <a:pos x="2" y="148"/>
                </a:cxn>
                <a:cxn ang="0">
                  <a:pos x="0" y="122"/>
                </a:cxn>
                <a:cxn ang="0">
                  <a:pos x="4" y="80"/>
                </a:cxn>
                <a:cxn ang="0">
                  <a:pos x="14" y="54"/>
                </a:cxn>
                <a:cxn ang="0">
                  <a:pos x="32" y="30"/>
                </a:cxn>
                <a:cxn ang="0">
                  <a:pos x="46" y="18"/>
                </a:cxn>
                <a:cxn ang="0">
                  <a:pos x="74" y="6"/>
                </a:cxn>
                <a:cxn ang="0">
                  <a:pos x="106" y="0"/>
                </a:cxn>
                <a:cxn ang="0">
                  <a:pos x="118" y="2"/>
                </a:cxn>
                <a:cxn ang="0">
                  <a:pos x="144" y="6"/>
                </a:cxn>
                <a:cxn ang="0">
                  <a:pos x="166" y="18"/>
                </a:cxn>
                <a:cxn ang="0">
                  <a:pos x="186" y="40"/>
                </a:cxn>
                <a:cxn ang="0">
                  <a:pos x="194" y="54"/>
                </a:cxn>
                <a:cxn ang="0">
                  <a:pos x="204" y="76"/>
                </a:cxn>
                <a:cxn ang="0">
                  <a:pos x="208" y="118"/>
                </a:cxn>
                <a:cxn ang="0">
                  <a:pos x="62" y="134"/>
                </a:cxn>
                <a:cxn ang="0">
                  <a:pos x="142" y="94"/>
                </a:cxn>
                <a:cxn ang="0">
                  <a:pos x="140" y="74"/>
                </a:cxn>
                <a:cxn ang="0">
                  <a:pos x="132" y="58"/>
                </a:cxn>
                <a:cxn ang="0">
                  <a:pos x="116" y="46"/>
                </a:cxn>
                <a:cxn ang="0">
                  <a:pos x="104" y="44"/>
                </a:cxn>
                <a:cxn ang="0">
                  <a:pos x="86" y="48"/>
                </a:cxn>
                <a:cxn ang="0">
                  <a:pos x="74" y="60"/>
                </a:cxn>
                <a:cxn ang="0">
                  <a:pos x="66" y="74"/>
                </a:cxn>
                <a:cxn ang="0">
                  <a:pos x="142" y="94"/>
                </a:cxn>
              </a:cxnLst>
              <a:rect l="0" t="0" r="r" b="b"/>
              <a:pathLst>
                <a:path w="208" h="234">
                  <a:moveTo>
                    <a:pt x="62" y="134"/>
                  </a:moveTo>
                  <a:lnTo>
                    <a:pt x="62" y="134"/>
                  </a:lnTo>
                  <a:lnTo>
                    <a:pt x="62" y="148"/>
                  </a:lnTo>
                  <a:lnTo>
                    <a:pt x="64" y="158"/>
                  </a:lnTo>
                  <a:lnTo>
                    <a:pt x="66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2" y="190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18" y="190"/>
                  </a:lnTo>
                  <a:lnTo>
                    <a:pt x="128" y="186"/>
                  </a:lnTo>
                  <a:lnTo>
                    <a:pt x="134" y="182"/>
                  </a:lnTo>
                  <a:lnTo>
                    <a:pt x="138" y="176"/>
                  </a:lnTo>
                  <a:lnTo>
                    <a:pt x="142" y="170"/>
                  </a:lnTo>
                  <a:lnTo>
                    <a:pt x="144" y="162"/>
                  </a:lnTo>
                  <a:lnTo>
                    <a:pt x="202" y="162"/>
                  </a:lnTo>
                  <a:lnTo>
                    <a:pt x="202" y="162"/>
                  </a:lnTo>
                  <a:lnTo>
                    <a:pt x="202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74" y="214"/>
                  </a:lnTo>
                  <a:lnTo>
                    <a:pt x="168" y="220"/>
                  </a:lnTo>
                  <a:lnTo>
                    <a:pt x="150" y="228"/>
                  </a:lnTo>
                  <a:lnTo>
                    <a:pt x="128" y="232"/>
                  </a:lnTo>
                  <a:lnTo>
                    <a:pt x="106" y="234"/>
                  </a:lnTo>
                  <a:lnTo>
                    <a:pt x="106" y="234"/>
                  </a:lnTo>
                  <a:lnTo>
                    <a:pt x="88" y="234"/>
                  </a:lnTo>
                  <a:lnTo>
                    <a:pt x="68" y="230"/>
                  </a:lnTo>
                  <a:lnTo>
                    <a:pt x="58" y="226"/>
                  </a:lnTo>
                  <a:lnTo>
                    <a:pt x="48" y="222"/>
                  </a:lnTo>
                  <a:lnTo>
                    <a:pt x="38" y="21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22" y="198"/>
                  </a:lnTo>
                  <a:lnTo>
                    <a:pt x="16" y="190"/>
                  </a:lnTo>
                  <a:lnTo>
                    <a:pt x="6" y="170"/>
                  </a:lnTo>
                  <a:lnTo>
                    <a:pt x="2" y="14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94"/>
                  </a:lnTo>
                  <a:lnTo>
                    <a:pt x="4" y="80"/>
                  </a:lnTo>
                  <a:lnTo>
                    <a:pt x="8" y="66"/>
                  </a:lnTo>
                  <a:lnTo>
                    <a:pt x="14" y="54"/>
                  </a:lnTo>
                  <a:lnTo>
                    <a:pt x="22" y="40"/>
                  </a:lnTo>
                  <a:lnTo>
                    <a:pt x="32" y="3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58" y="12"/>
                  </a:lnTo>
                  <a:lnTo>
                    <a:pt x="74" y="6"/>
                  </a:lnTo>
                  <a:lnTo>
                    <a:pt x="90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8" y="2"/>
                  </a:lnTo>
                  <a:lnTo>
                    <a:pt x="130" y="4"/>
                  </a:lnTo>
                  <a:lnTo>
                    <a:pt x="144" y="6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8" y="28"/>
                  </a:lnTo>
                  <a:lnTo>
                    <a:pt x="186" y="40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200" y="64"/>
                  </a:lnTo>
                  <a:lnTo>
                    <a:pt x="204" y="76"/>
                  </a:lnTo>
                  <a:lnTo>
                    <a:pt x="208" y="98"/>
                  </a:lnTo>
                  <a:lnTo>
                    <a:pt x="208" y="118"/>
                  </a:lnTo>
                  <a:lnTo>
                    <a:pt x="208" y="134"/>
                  </a:lnTo>
                  <a:lnTo>
                    <a:pt x="62" y="134"/>
                  </a:lnTo>
                  <a:close/>
                  <a:moveTo>
                    <a:pt x="142" y="94"/>
                  </a:moveTo>
                  <a:lnTo>
                    <a:pt x="142" y="94"/>
                  </a:lnTo>
                  <a:lnTo>
                    <a:pt x="142" y="82"/>
                  </a:lnTo>
                  <a:lnTo>
                    <a:pt x="140" y="74"/>
                  </a:lnTo>
                  <a:lnTo>
                    <a:pt x="138" y="64"/>
                  </a:lnTo>
                  <a:lnTo>
                    <a:pt x="132" y="58"/>
                  </a:lnTo>
                  <a:lnTo>
                    <a:pt x="126" y="50"/>
                  </a:lnTo>
                  <a:lnTo>
                    <a:pt x="116" y="46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94" y="46"/>
                  </a:lnTo>
                  <a:lnTo>
                    <a:pt x="86" y="48"/>
                  </a:lnTo>
                  <a:lnTo>
                    <a:pt x="80" y="52"/>
                  </a:lnTo>
                  <a:lnTo>
                    <a:pt x="74" y="60"/>
                  </a:lnTo>
                  <a:lnTo>
                    <a:pt x="70" y="66"/>
                  </a:lnTo>
                  <a:lnTo>
                    <a:pt x="66" y="74"/>
                  </a:lnTo>
                  <a:lnTo>
                    <a:pt x="64" y="94"/>
                  </a:lnTo>
                  <a:lnTo>
                    <a:pt x="142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 userDrawn="1"/>
          </p:nvSpPr>
          <p:spPr bwMode="auto">
            <a:xfrm>
              <a:off x="2688" y="2126"/>
              <a:ext cx="108" cy="47"/>
            </a:xfrm>
            <a:prstGeom prst="rect">
              <a:avLst/>
            </a:prstGeom>
            <a:solidFill>
              <a:srgbClr val="7FA3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2825" y="2045"/>
              <a:ext cx="208" cy="224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4" y="130"/>
                </a:cxn>
                <a:cxn ang="0">
                  <a:pos x="64" y="130"/>
                </a:cxn>
                <a:cxn ang="0">
                  <a:pos x="64" y="146"/>
                </a:cxn>
                <a:cxn ang="0">
                  <a:pos x="66" y="154"/>
                </a:cxn>
                <a:cxn ang="0">
                  <a:pos x="68" y="162"/>
                </a:cxn>
                <a:cxn ang="0">
                  <a:pos x="72" y="168"/>
                </a:cxn>
                <a:cxn ang="0">
                  <a:pos x="78" y="174"/>
                </a:cxn>
                <a:cxn ang="0">
                  <a:pos x="88" y="176"/>
                </a:cxn>
                <a:cxn ang="0">
                  <a:pos x="98" y="178"/>
                </a:cxn>
                <a:cxn ang="0">
                  <a:pos x="98" y="178"/>
                </a:cxn>
                <a:cxn ang="0">
                  <a:pos x="112" y="176"/>
                </a:cxn>
                <a:cxn ang="0">
                  <a:pos x="122" y="172"/>
                </a:cxn>
                <a:cxn ang="0">
                  <a:pos x="130" y="166"/>
                </a:cxn>
                <a:cxn ang="0">
                  <a:pos x="134" y="158"/>
                </a:cxn>
                <a:cxn ang="0">
                  <a:pos x="138" y="148"/>
                </a:cxn>
                <a:cxn ang="0">
                  <a:pos x="138" y="136"/>
                </a:cxn>
                <a:cxn ang="0">
                  <a:pos x="140" y="110"/>
                </a:cxn>
                <a:cxn ang="0">
                  <a:pos x="140" y="0"/>
                </a:cxn>
                <a:cxn ang="0">
                  <a:pos x="206" y="0"/>
                </a:cxn>
                <a:cxn ang="0">
                  <a:pos x="206" y="144"/>
                </a:cxn>
                <a:cxn ang="0">
                  <a:pos x="206" y="144"/>
                </a:cxn>
                <a:cxn ang="0">
                  <a:pos x="206" y="202"/>
                </a:cxn>
                <a:cxn ang="0">
                  <a:pos x="206" y="202"/>
                </a:cxn>
                <a:cxn ang="0">
                  <a:pos x="208" y="218"/>
                </a:cxn>
                <a:cxn ang="0">
                  <a:pos x="146" y="218"/>
                </a:cxn>
                <a:cxn ang="0">
                  <a:pos x="144" y="190"/>
                </a:cxn>
                <a:cxn ang="0">
                  <a:pos x="144" y="190"/>
                </a:cxn>
                <a:cxn ang="0">
                  <a:pos x="136" y="198"/>
                </a:cxn>
                <a:cxn ang="0">
                  <a:pos x="124" y="210"/>
                </a:cxn>
                <a:cxn ang="0">
                  <a:pos x="116" y="216"/>
                </a:cxn>
                <a:cxn ang="0">
                  <a:pos x="106" y="220"/>
                </a:cxn>
                <a:cxn ang="0">
                  <a:pos x="94" y="222"/>
                </a:cxn>
                <a:cxn ang="0">
                  <a:pos x="80" y="224"/>
                </a:cxn>
                <a:cxn ang="0">
                  <a:pos x="80" y="224"/>
                </a:cxn>
                <a:cxn ang="0">
                  <a:pos x="68" y="224"/>
                </a:cxn>
                <a:cxn ang="0">
                  <a:pos x="58" y="222"/>
                </a:cxn>
                <a:cxn ang="0">
                  <a:pos x="40" y="214"/>
                </a:cxn>
                <a:cxn ang="0">
                  <a:pos x="24" y="206"/>
                </a:cxn>
                <a:cxn ang="0">
                  <a:pos x="14" y="194"/>
                </a:cxn>
                <a:cxn ang="0">
                  <a:pos x="14" y="194"/>
                </a:cxn>
                <a:cxn ang="0">
                  <a:pos x="8" y="188"/>
                </a:cxn>
                <a:cxn ang="0">
                  <a:pos x="6" y="180"/>
                </a:cxn>
                <a:cxn ang="0">
                  <a:pos x="2" y="162"/>
                </a:cxn>
                <a:cxn ang="0">
                  <a:pos x="0" y="146"/>
                </a:cxn>
                <a:cxn ang="0">
                  <a:pos x="0" y="136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208" h="224">
                  <a:moveTo>
                    <a:pt x="64" y="0"/>
                  </a:moveTo>
                  <a:lnTo>
                    <a:pt x="64" y="130"/>
                  </a:lnTo>
                  <a:lnTo>
                    <a:pt x="64" y="130"/>
                  </a:lnTo>
                  <a:lnTo>
                    <a:pt x="64" y="146"/>
                  </a:lnTo>
                  <a:lnTo>
                    <a:pt x="66" y="154"/>
                  </a:lnTo>
                  <a:lnTo>
                    <a:pt x="68" y="162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88" y="176"/>
                  </a:lnTo>
                  <a:lnTo>
                    <a:pt x="98" y="178"/>
                  </a:lnTo>
                  <a:lnTo>
                    <a:pt x="98" y="178"/>
                  </a:lnTo>
                  <a:lnTo>
                    <a:pt x="112" y="176"/>
                  </a:lnTo>
                  <a:lnTo>
                    <a:pt x="122" y="172"/>
                  </a:lnTo>
                  <a:lnTo>
                    <a:pt x="130" y="166"/>
                  </a:lnTo>
                  <a:lnTo>
                    <a:pt x="134" y="158"/>
                  </a:lnTo>
                  <a:lnTo>
                    <a:pt x="138" y="148"/>
                  </a:lnTo>
                  <a:lnTo>
                    <a:pt x="138" y="136"/>
                  </a:lnTo>
                  <a:lnTo>
                    <a:pt x="140" y="110"/>
                  </a:lnTo>
                  <a:lnTo>
                    <a:pt x="140" y="0"/>
                  </a:lnTo>
                  <a:lnTo>
                    <a:pt x="206" y="0"/>
                  </a:lnTo>
                  <a:lnTo>
                    <a:pt x="206" y="144"/>
                  </a:lnTo>
                  <a:lnTo>
                    <a:pt x="206" y="144"/>
                  </a:lnTo>
                  <a:lnTo>
                    <a:pt x="206" y="202"/>
                  </a:lnTo>
                  <a:lnTo>
                    <a:pt x="206" y="202"/>
                  </a:lnTo>
                  <a:lnTo>
                    <a:pt x="208" y="218"/>
                  </a:lnTo>
                  <a:lnTo>
                    <a:pt x="146" y="218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36" y="198"/>
                  </a:lnTo>
                  <a:lnTo>
                    <a:pt x="124" y="210"/>
                  </a:lnTo>
                  <a:lnTo>
                    <a:pt x="116" y="216"/>
                  </a:lnTo>
                  <a:lnTo>
                    <a:pt x="106" y="220"/>
                  </a:lnTo>
                  <a:lnTo>
                    <a:pt x="94" y="222"/>
                  </a:lnTo>
                  <a:lnTo>
                    <a:pt x="80" y="224"/>
                  </a:lnTo>
                  <a:lnTo>
                    <a:pt x="80" y="224"/>
                  </a:lnTo>
                  <a:lnTo>
                    <a:pt x="68" y="224"/>
                  </a:lnTo>
                  <a:lnTo>
                    <a:pt x="58" y="222"/>
                  </a:lnTo>
                  <a:lnTo>
                    <a:pt x="40" y="214"/>
                  </a:lnTo>
                  <a:lnTo>
                    <a:pt x="24" y="206"/>
                  </a:lnTo>
                  <a:lnTo>
                    <a:pt x="14" y="194"/>
                  </a:lnTo>
                  <a:lnTo>
                    <a:pt x="14" y="194"/>
                  </a:lnTo>
                  <a:lnTo>
                    <a:pt x="8" y="188"/>
                  </a:lnTo>
                  <a:lnTo>
                    <a:pt x="6" y="180"/>
                  </a:lnTo>
                  <a:lnTo>
                    <a:pt x="2" y="162"/>
                  </a:lnTo>
                  <a:lnTo>
                    <a:pt x="0" y="146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3074" y="2039"/>
              <a:ext cx="208" cy="224"/>
            </a:xfrm>
            <a:custGeom>
              <a:avLst/>
              <a:gdLst/>
              <a:ahLst/>
              <a:cxnLst>
                <a:cxn ang="0">
                  <a:pos x="2" y="44"/>
                </a:cxn>
                <a:cxn ang="0">
                  <a:pos x="2" y="44"/>
                </a:cxn>
                <a:cxn ang="0">
                  <a:pos x="2" y="30"/>
                </a:cxn>
                <a:cxn ang="0">
                  <a:pos x="0" y="6"/>
                </a:cxn>
                <a:cxn ang="0">
                  <a:pos x="62" y="6"/>
                </a:cxn>
                <a:cxn ang="0">
                  <a:pos x="64" y="38"/>
                </a:cxn>
                <a:cxn ang="0">
                  <a:pos x="64" y="38"/>
                </a:cxn>
                <a:cxn ang="0">
                  <a:pos x="70" y="28"/>
                </a:cxn>
                <a:cxn ang="0">
                  <a:pos x="76" y="22"/>
                </a:cxn>
                <a:cxn ang="0">
                  <a:pos x="84" y="16"/>
                </a:cxn>
                <a:cxn ang="0">
                  <a:pos x="94" y="10"/>
                </a:cxn>
                <a:cxn ang="0">
                  <a:pos x="104" y="4"/>
                </a:cxn>
                <a:cxn ang="0">
                  <a:pos x="118" y="2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50" y="0"/>
                </a:cxn>
                <a:cxn ang="0">
                  <a:pos x="162" y="4"/>
                </a:cxn>
                <a:cxn ang="0">
                  <a:pos x="174" y="8"/>
                </a:cxn>
                <a:cxn ang="0">
                  <a:pos x="182" y="14"/>
                </a:cxn>
                <a:cxn ang="0">
                  <a:pos x="190" y="22"/>
                </a:cxn>
                <a:cxn ang="0">
                  <a:pos x="194" y="28"/>
                </a:cxn>
                <a:cxn ang="0">
                  <a:pos x="202" y="40"/>
                </a:cxn>
                <a:cxn ang="0">
                  <a:pos x="202" y="40"/>
                </a:cxn>
                <a:cxn ang="0">
                  <a:pos x="204" y="52"/>
                </a:cxn>
                <a:cxn ang="0">
                  <a:pos x="206" y="64"/>
                </a:cxn>
                <a:cxn ang="0">
                  <a:pos x="208" y="106"/>
                </a:cxn>
                <a:cxn ang="0">
                  <a:pos x="208" y="224"/>
                </a:cxn>
                <a:cxn ang="0">
                  <a:pos x="142" y="224"/>
                </a:cxn>
                <a:cxn ang="0">
                  <a:pos x="142" y="88"/>
                </a:cxn>
                <a:cxn ang="0">
                  <a:pos x="142" y="88"/>
                </a:cxn>
                <a:cxn ang="0">
                  <a:pos x="142" y="76"/>
                </a:cxn>
                <a:cxn ang="0">
                  <a:pos x="138" y="64"/>
                </a:cxn>
                <a:cxn ang="0">
                  <a:pos x="138" y="64"/>
                </a:cxn>
                <a:cxn ang="0">
                  <a:pos x="134" y="58"/>
                </a:cxn>
                <a:cxn ang="0">
                  <a:pos x="128" y="52"/>
                </a:cxn>
                <a:cxn ang="0">
                  <a:pos x="118" y="48"/>
                </a:cxn>
                <a:cxn ang="0">
                  <a:pos x="108" y="46"/>
                </a:cxn>
                <a:cxn ang="0">
                  <a:pos x="108" y="46"/>
                </a:cxn>
                <a:cxn ang="0">
                  <a:pos x="98" y="48"/>
                </a:cxn>
                <a:cxn ang="0">
                  <a:pos x="88" y="50"/>
                </a:cxn>
                <a:cxn ang="0">
                  <a:pos x="80" y="56"/>
                </a:cxn>
                <a:cxn ang="0">
                  <a:pos x="74" y="62"/>
                </a:cxn>
                <a:cxn ang="0">
                  <a:pos x="74" y="62"/>
                </a:cxn>
                <a:cxn ang="0">
                  <a:pos x="72" y="68"/>
                </a:cxn>
                <a:cxn ang="0">
                  <a:pos x="68" y="76"/>
                </a:cxn>
                <a:cxn ang="0">
                  <a:pos x="68" y="84"/>
                </a:cxn>
                <a:cxn ang="0">
                  <a:pos x="66" y="96"/>
                </a:cxn>
                <a:cxn ang="0">
                  <a:pos x="66" y="224"/>
                </a:cxn>
                <a:cxn ang="0">
                  <a:pos x="2" y="224"/>
                </a:cxn>
                <a:cxn ang="0">
                  <a:pos x="2" y="44"/>
                </a:cxn>
              </a:cxnLst>
              <a:rect l="0" t="0" r="r" b="b"/>
              <a:pathLst>
                <a:path w="208" h="224">
                  <a:moveTo>
                    <a:pt x="2" y="44"/>
                  </a:moveTo>
                  <a:lnTo>
                    <a:pt x="2" y="44"/>
                  </a:lnTo>
                  <a:lnTo>
                    <a:pt x="2" y="30"/>
                  </a:lnTo>
                  <a:lnTo>
                    <a:pt x="0" y="6"/>
                  </a:lnTo>
                  <a:lnTo>
                    <a:pt x="62" y="6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70" y="28"/>
                  </a:lnTo>
                  <a:lnTo>
                    <a:pt x="76" y="22"/>
                  </a:lnTo>
                  <a:lnTo>
                    <a:pt x="84" y="16"/>
                  </a:lnTo>
                  <a:lnTo>
                    <a:pt x="94" y="10"/>
                  </a:lnTo>
                  <a:lnTo>
                    <a:pt x="104" y="4"/>
                  </a:lnTo>
                  <a:lnTo>
                    <a:pt x="118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50" y="0"/>
                  </a:lnTo>
                  <a:lnTo>
                    <a:pt x="162" y="4"/>
                  </a:lnTo>
                  <a:lnTo>
                    <a:pt x="174" y="8"/>
                  </a:lnTo>
                  <a:lnTo>
                    <a:pt x="182" y="14"/>
                  </a:lnTo>
                  <a:lnTo>
                    <a:pt x="190" y="22"/>
                  </a:lnTo>
                  <a:lnTo>
                    <a:pt x="194" y="28"/>
                  </a:lnTo>
                  <a:lnTo>
                    <a:pt x="202" y="40"/>
                  </a:lnTo>
                  <a:lnTo>
                    <a:pt x="202" y="40"/>
                  </a:lnTo>
                  <a:lnTo>
                    <a:pt x="204" y="52"/>
                  </a:lnTo>
                  <a:lnTo>
                    <a:pt x="206" y="64"/>
                  </a:lnTo>
                  <a:lnTo>
                    <a:pt x="208" y="106"/>
                  </a:lnTo>
                  <a:lnTo>
                    <a:pt x="208" y="224"/>
                  </a:lnTo>
                  <a:lnTo>
                    <a:pt x="142" y="224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42" y="76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34" y="58"/>
                  </a:lnTo>
                  <a:lnTo>
                    <a:pt x="128" y="52"/>
                  </a:lnTo>
                  <a:lnTo>
                    <a:pt x="118" y="48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98" y="48"/>
                  </a:lnTo>
                  <a:lnTo>
                    <a:pt x="88" y="50"/>
                  </a:lnTo>
                  <a:lnTo>
                    <a:pt x="80" y="56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2" y="68"/>
                  </a:lnTo>
                  <a:lnTo>
                    <a:pt x="68" y="76"/>
                  </a:lnTo>
                  <a:lnTo>
                    <a:pt x="68" y="84"/>
                  </a:lnTo>
                  <a:lnTo>
                    <a:pt x="66" y="96"/>
                  </a:lnTo>
                  <a:lnTo>
                    <a:pt x="66" y="224"/>
                  </a:lnTo>
                  <a:lnTo>
                    <a:pt x="2" y="224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3324" y="1961"/>
              <a:ext cx="69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" y="0"/>
                </a:cxn>
                <a:cxn ang="0">
                  <a:pos x="70" y="56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2" y="94"/>
                </a:cxn>
                <a:cxn ang="0">
                  <a:pos x="66" y="94"/>
                </a:cxn>
                <a:cxn ang="0">
                  <a:pos x="66" y="312"/>
                </a:cxn>
                <a:cxn ang="0">
                  <a:pos x="2" y="312"/>
                </a:cxn>
                <a:cxn ang="0">
                  <a:pos x="2" y="94"/>
                </a:cxn>
              </a:cxnLst>
              <a:rect l="0" t="0" r="r" b="b"/>
              <a:pathLst>
                <a:path w="70" h="312">
                  <a:moveTo>
                    <a:pt x="0" y="0"/>
                  </a:moveTo>
                  <a:lnTo>
                    <a:pt x="70" y="0"/>
                  </a:lnTo>
                  <a:lnTo>
                    <a:pt x="70" y="56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2" y="94"/>
                  </a:moveTo>
                  <a:lnTo>
                    <a:pt x="66" y="94"/>
                  </a:lnTo>
                  <a:lnTo>
                    <a:pt x="66" y="312"/>
                  </a:lnTo>
                  <a:lnTo>
                    <a:pt x="2" y="31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3408" y="2055"/>
              <a:ext cx="230" cy="218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18" y="148"/>
                </a:cxn>
                <a:cxn ang="0">
                  <a:pos x="168" y="0"/>
                </a:cxn>
                <a:cxn ang="0">
                  <a:pos x="230" y="0"/>
                </a:cxn>
                <a:cxn ang="0">
                  <a:pos x="150" y="218"/>
                </a:cxn>
                <a:cxn ang="0">
                  <a:pos x="80" y="218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230" h="218">
                  <a:moveTo>
                    <a:pt x="68" y="0"/>
                  </a:moveTo>
                  <a:lnTo>
                    <a:pt x="118" y="148"/>
                  </a:lnTo>
                  <a:lnTo>
                    <a:pt x="168" y="0"/>
                  </a:lnTo>
                  <a:lnTo>
                    <a:pt x="230" y="0"/>
                  </a:lnTo>
                  <a:lnTo>
                    <a:pt x="150" y="218"/>
                  </a:lnTo>
                  <a:lnTo>
                    <a:pt x="80" y="218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 userDrawn="1"/>
          </p:nvSpPr>
          <p:spPr bwMode="auto">
            <a:xfrm>
              <a:off x="3647" y="2047"/>
              <a:ext cx="208" cy="233"/>
            </a:xfrm>
            <a:custGeom>
              <a:avLst/>
              <a:gdLst/>
              <a:ahLst/>
              <a:cxnLst>
                <a:cxn ang="0">
                  <a:pos x="62" y="134"/>
                </a:cxn>
                <a:cxn ang="0">
                  <a:pos x="64" y="158"/>
                </a:cxn>
                <a:cxn ang="0">
                  <a:pos x="72" y="176"/>
                </a:cxn>
                <a:cxn ang="0">
                  <a:pos x="92" y="190"/>
                </a:cxn>
                <a:cxn ang="0">
                  <a:pos x="106" y="192"/>
                </a:cxn>
                <a:cxn ang="0">
                  <a:pos x="130" y="186"/>
                </a:cxn>
                <a:cxn ang="0">
                  <a:pos x="138" y="176"/>
                </a:cxn>
                <a:cxn ang="0">
                  <a:pos x="144" y="162"/>
                </a:cxn>
                <a:cxn ang="0">
                  <a:pos x="202" y="162"/>
                </a:cxn>
                <a:cxn ang="0">
                  <a:pos x="198" y="182"/>
                </a:cxn>
                <a:cxn ang="0">
                  <a:pos x="182" y="208"/>
                </a:cxn>
                <a:cxn ang="0">
                  <a:pos x="176" y="214"/>
                </a:cxn>
                <a:cxn ang="0">
                  <a:pos x="150" y="228"/>
                </a:cxn>
                <a:cxn ang="0">
                  <a:pos x="106" y="234"/>
                </a:cxn>
                <a:cxn ang="0">
                  <a:pos x="90" y="234"/>
                </a:cxn>
                <a:cxn ang="0">
                  <a:pos x="58" y="226"/>
                </a:cxn>
                <a:cxn ang="0">
                  <a:pos x="38" y="216"/>
                </a:cxn>
                <a:cxn ang="0">
                  <a:pos x="28" y="208"/>
                </a:cxn>
                <a:cxn ang="0">
                  <a:pos x="16" y="190"/>
                </a:cxn>
                <a:cxn ang="0">
                  <a:pos x="2" y="148"/>
                </a:cxn>
                <a:cxn ang="0">
                  <a:pos x="0" y="122"/>
                </a:cxn>
                <a:cxn ang="0">
                  <a:pos x="6" y="80"/>
                </a:cxn>
                <a:cxn ang="0">
                  <a:pos x="16" y="54"/>
                </a:cxn>
                <a:cxn ang="0">
                  <a:pos x="34" y="30"/>
                </a:cxn>
                <a:cxn ang="0">
                  <a:pos x="46" y="18"/>
                </a:cxn>
                <a:cxn ang="0">
                  <a:pos x="74" y="6"/>
                </a:cxn>
                <a:cxn ang="0">
                  <a:pos x="108" y="0"/>
                </a:cxn>
                <a:cxn ang="0">
                  <a:pos x="120" y="2"/>
                </a:cxn>
                <a:cxn ang="0">
                  <a:pos x="144" y="6"/>
                </a:cxn>
                <a:cxn ang="0">
                  <a:pos x="168" y="18"/>
                </a:cxn>
                <a:cxn ang="0">
                  <a:pos x="188" y="40"/>
                </a:cxn>
                <a:cxn ang="0">
                  <a:pos x="196" y="54"/>
                </a:cxn>
                <a:cxn ang="0">
                  <a:pos x="204" y="76"/>
                </a:cxn>
                <a:cxn ang="0">
                  <a:pos x="208" y="118"/>
                </a:cxn>
                <a:cxn ang="0">
                  <a:pos x="62" y="134"/>
                </a:cxn>
                <a:cxn ang="0">
                  <a:pos x="144" y="94"/>
                </a:cxn>
                <a:cxn ang="0">
                  <a:pos x="142" y="74"/>
                </a:cxn>
                <a:cxn ang="0">
                  <a:pos x="134" y="58"/>
                </a:cxn>
                <a:cxn ang="0">
                  <a:pos x="118" y="46"/>
                </a:cxn>
                <a:cxn ang="0">
                  <a:pos x="106" y="44"/>
                </a:cxn>
                <a:cxn ang="0">
                  <a:pos x="88" y="48"/>
                </a:cxn>
                <a:cxn ang="0">
                  <a:pos x="74" y="60"/>
                </a:cxn>
                <a:cxn ang="0">
                  <a:pos x="68" y="74"/>
                </a:cxn>
                <a:cxn ang="0">
                  <a:pos x="144" y="94"/>
                </a:cxn>
              </a:cxnLst>
              <a:rect l="0" t="0" r="r" b="b"/>
              <a:pathLst>
                <a:path w="208" h="234">
                  <a:moveTo>
                    <a:pt x="62" y="134"/>
                  </a:moveTo>
                  <a:lnTo>
                    <a:pt x="62" y="134"/>
                  </a:lnTo>
                  <a:lnTo>
                    <a:pt x="62" y="148"/>
                  </a:lnTo>
                  <a:lnTo>
                    <a:pt x="64" y="158"/>
                  </a:lnTo>
                  <a:lnTo>
                    <a:pt x="68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2" y="190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18" y="190"/>
                  </a:lnTo>
                  <a:lnTo>
                    <a:pt x="130" y="186"/>
                  </a:lnTo>
                  <a:lnTo>
                    <a:pt x="134" y="182"/>
                  </a:lnTo>
                  <a:lnTo>
                    <a:pt x="138" y="176"/>
                  </a:lnTo>
                  <a:lnTo>
                    <a:pt x="142" y="170"/>
                  </a:lnTo>
                  <a:lnTo>
                    <a:pt x="144" y="162"/>
                  </a:lnTo>
                  <a:lnTo>
                    <a:pt x="202" y="162"/>
                  </a:lnTo>
                  <a:lnTo>
                    <a:pt x="202" y="162"/>
                  </a:lnTo>
                  <a:lnTo>
                    <a:pt x="202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76" y="214"/>
                  </a:lnTo>
                  <a:lnTo>
                    <a:pt x="168" y="220"/>
                  </a:lnTo>
                  <a:lnTo>
                    <a:pt x="150" y="228"/>
                  </a:lnTo>
                  <a:lnTo>
                    <a:pt x="128" y="232"/>
                  </a:lnTo>
                  <a:lnTo>
                    <a:pt x="106" y="234"/>
                  </a:lnTo>
                  <a:lnTo>
                    <a:pt x="106" y="234"/>
                  </a:lnTo>
                  <a:lnTo>
                    <a:pt x="90" y="234"/>
                  </a:lnTo>
                  <a:lnTo>
                    <a:pt x="68" y="230"/>
                  </a:lnTo>
                  <a:lnTo>
                    <a:pt x="58" y="226"/>
                  </a:lnTo>
                  <a:lnTo>
                    <a:pt x="48" y="222"/>
                  </a:lnTo>
                  <a:lnTo>
                    <a:pt x="38" y="21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22" y="198"/>
                  </a:lnTo>
                  <a:lnTo>
                    <a:pt x="16" y="190"/>
                  </a:lnTo>
                  <a:lnTo>
                    <a:pt x="8" y="170"/>
                  </a:lnTo>
                  <a:lnTo>
                    <a:pt x="2" y="14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94"/>
                  </a:lnTo>
                  <a:lnTo>
                    <a:pt x="6" y="80"/>
                  </a:lnTo>
                  <a:lnTo>
                    <a:pt x="10" y="66"/>
                  </a:lnTo>
                  <a:lnTo>
                    <a:pt x="16" y="54"/>
                  </a:lnTo>
                  <a:lnTo>
                    <a:pt x="24" y="40"/>
                  </a:lnTo>
                  <a:lnTo>
                    <a:pt x="34" y="3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60" y="12"/>
                  </a:lnTo>
                  <a:lnTo>
                    <a:pt x="74" y="6"/>
                  </a:lnTo>
                  <a:lnTo>
                    <a:pt x="90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20" y="2"/>
                  </a:lnTo>
                  <a:lnTo>
                    <a:pt x="132" y="4"/>
                  </a:lnTo>
                  <a:lnTo>
                    <a:pt x="144" y="6"/>
                  </a:lnTo>
                  <a:lnTo>
                    <a:pt x="156" y="12"/>
                  </a:lnTo>
                  <a:lnTo>
                    <a:pt x="168" y="18"/>
                  </a:lnTo>
                  <a:lnTo>
                    <a:pt x="178" y="28"/>
                  </a:lnTo>
                  <a:lnTo>
                    <a:pt x="188" y="40"/>
                  </a:lnTo>
                  <a:lnTo>
                    <a:pt x="196" y="54"/>
                  </a:lnTo>
                  <a:lnTo>
                    <a:pt x="196" y="54"/>
                  </a:lnTo>
                  <a:lnTo>
                    <a:pt x="200" y="64"/>
                  </a:lnTo>
                  <a:lnTo>
                    <a:pt x="204" y="76"/>
                  </a:lnTo>
                  <a:lnTo>
                    <a:pt x="208" y="98"/>
                  </a:lnTo>
                  <a:lnTo>
                    <a:pt x="208" y="118"/>
                  </a:lnTo>
                  <a:lnTo>
                    <a:pt x="208" y="134"/>
                  </a:lnTo>
                  <a:lnTo>
                    <a:pt x="62" y="134"/>
                  </a:lnTo>
                  <a:close/>
                  <a:moveTo>
                    <a:pt x="144" y="94"/>
                  </a:moveTo>
                  <a:lnTo>
                    <a:pt x="144" y="94"/>
                  </a:lnTo>
                  <a:lnTo>
                    <a:pt x="142" y="82"/>
                  </a:lnTo>
                  <a:lnTo>
                    <a:pt x="142" y="74"/>
                  </a:lnTo>
                  <a:lnTo>
                    <a:pt x="138" y="64"/>
                  </a:lnTo>
                  <a:lnTo>
                    <a:pt x="134" y="58"/>
                  </a:lnTo>
                  <a:lnTo>
                    <a:pt x="126" y="50"/>
                  </a:lnTo>
                  <a:lnTo>
                    <a:pt x="118" y="46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96" y="46"/>
                  </a:lnTo>
                  <a:lnTo>
                    <a:pt x="88" y="48"/>
                  </a:lnTo>
                  <a:lnTo>
                    <a:pt x="80" y="52"/>
                  </a:lnTo>
                  <a:lnTo>
                    <a:pt x="74" y="60"/>
                  </a:lnTo>
                  <a:lnTo>
                    <a:pt x="70" y="66"/>
                  </a:lnTo>
                  <a:lnTo>
                    <a:pt x="68" y="74"/>
                  </a:lnTo>
                  <a:lnTo>
                    <a:pt x="64" y="94"/>
                  </a:lnTo>
                  <a:lnTo>
                    <a:pt x="144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3881" y="2043"/>
              <a:ext cx="135" cy="220"/>
            </a:xfrm>
            <a:custGeom>
              <a:avLst/>
              <a:gdLst/>
              <a:ahLst/>
              <a:cxnLst>
                <a:cxn ang="0">
                  <a:pos x="2" y="56"/>
                </a:cxn>
                <a:cxn ang="0">
                  <a:pos x="2" y="56"/>
                </a:cxn>
                <a:cxn ang="0">
                  <a:pos x="0" y="2"/>
                </a:cxn>
                <a:cxn ang="0">
                  <a:pos x="60" y="2"/>
                </a:cxn>
                <a:cxn ang="0">
                  <a:pos x="60" y="42"/>
                </a:cxn>
                <a:cxn ang="0">
                  <a:pos x="60" y="42"/>
                </a:cxn>
                <a:cxn ang="0">
                  <a:pos x="68" y="28"/>
                </a:cxn>
                <a:cxn ang="0">
                  <a:pos x="74" y="20"/>
                </a:cxn>
                <a:cxn ang="0">
                  <a:pos x="82" y="14"/>
                </a:cxn>
                <a:cxn ang="0">
                  <a:pos x="92" y="8"/>
                </a:cxn>
                <a:cxn ang="0">
                  <a:pos x="102" y="4"/>
                </a:cxn>
                <a:cxn ang="0">
                  <a:pos x="118" y="0"/>
                </a:cxn>
                <a:cxn ang="0">
                  <a:pos x="136" y="0"/>
                </a:cxn>
                <a:cxn ang="0">
                  <a:pos x="136" y="58"/>
                </a:cxn>
                <a:cxn ang="0">
                  <a:pos x="136" y="58"/>
                </a:cxn>
                <a:cxn ang="0">
                  <a:pos x="114" y="58"/>
                </a:cxn>
                <a:cxn ang="0">
                  <a:pos x="98" y="60"/>
                </a:cxn>
                <a:cxn ang="0">
                  <a:pos x="86" y="66"/>
                </a:cxn>
                <a:cxn ang="0">
                  <a:pos x="76" y="72"/>
                </a:cxn>
                <a:cxn ang="0">
                  <a:pos x="72" y="82"/>
                </a:cxn>
                <a:cxn ang="0">
                  <a:pos x="68" y="92"/>
                </a:cxn>
                <a:cxn ang="0">
                  <a:pos x="66" y="102"/>
                </a:cxn>
                <a:cxn ang="0">
                  <a:pos x="66" y="112"/>
                </a:cxn>
                <a:cxn ang="0">
                  <a:pos x="66" y="220"/>
                </a:cxn>
                <a:cxn ang="0">
                  <a:pos x="2" y="220"/>
                </a:cxn>
                <a:cxn ang="0">
                  <a:pos x="2" y="56"/>
                </a:cxn>
              </a:cxnLst>
              <a:rect l="0" t="0" r="r" b="b"/>
              <a:pathLst>
                <a:path w="136" h="220">
                  <a:moveTo>
                    <a:pt x="2" y="56"/>
                  </a:moveTo>
                  <a:lnTo>
                    <a:pt x="2" y="56"/>
                  </a:lnTo>
                  <a:lnTo>
                    <a:pt x="0" y="2"/>
                  </a:lnTo>
                  <a:lnTo>
                    <a:pt x="60" y="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8" y="28"/>
                  </a:lnTo>
                  <a:lnTo>
                    <a:pt x="74" y="20"/>
                  </a:lnTo>
                  <a:lnTo>
                    <a:pt x="82" y="14"/>
                  </a:lnTo>
                  <a:lnTo>
                    <a:pt x="92" y="8"/>
                  </a:lnTo>
                  <a:lnTo>
                    <a:pt x="102" y="4"/>
                  </a:lnTo>
                  <a:lnTo>
                    <a:pt x="118" y="0"/>
                  </a:lnTo>
                  <a:lnTo>
                    <a:pt x="136" y="0"/>
                  </a:lnTo>
                  <a:lnTo>
                    <a:pt x="136" y="58"/>
                  </a:lnTo>
                  <a:lnTo>
                    <a:pt x="136" y="58"/>
                  </a:lnTo>
                  <a:lnTo>
                    <a:pt x="114" y="58"/>
                  </a:lnTo>
                  <a:lnTo>
                    <a:pt x="98" y="60"/>
                  </a:lnTo>
                  <a:lnTo>
                    <a:pt x="86" y="66"/>
                  </a:lnTo>
                  <a:lnTo>
                    <a:pt x="76" y="72"/>
                  </a:lnTo>
                  <a:lnTo>
                    <a:pt x="72" y="82"/>
                  </a:lnTo>
                  <a:lnTo>
                    <a:pt x="68" y="92"/>
                  </a:lnTo>
                  <a:lnTo>
                    <a:pt x="66" y="102"/>
                  </a:lnTo>
                  <a:lnTo>
                    <a:pt x="66" y="112"/>
                  </a:lnTo>
                  <a:lnTo>
                    <a:pt x="66" y="220"/>
                  </a:lnTo>
                  <a:lnTo>
                    <a:pt x="2" y="220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4020" y="2049"/>
              <a:ext cx="192" cy="229"/>
            </a:xfrm>
            <a:custGeom>
              <a:avLst/>
              <a:gdLst/>
              <a:ahLst/>
              <a:cxnLst>
                <a:cxn ang="0">
                  <a:pos x="60" y="160"/>
                </a:cxn>
                <a:cxn ang="0">
                  <a:pos x="66" y="176"/>
                </a:cxn>
                <a:cxn ang="0">
                  <a:pos x="74" y="186"/>
                </a:cxn>
                <a:cxn ang="0">
                  <a:pos x="88" y="190"/>
                </a:cxn>
                <a:cxn ang="0">
                  <a:pos x="98" y="190"/>
                </a:cxn>
                <a:cxn ang="0">
                  <a:pos x="112" y="188"/>
                </a:cxn>
                <a:cxn ang="0">
                  <a:pos x="122" y="182"/>
                </a:cxn>
                <a:cxn ang="0">
                  <a:pos x="130" y="164"/>
                </a:cxn>
                <a:cxn ang="0">
                  <a:pos x="130" y="158"/>
                </a:cxn>
                <a:cxn ang="0">
                  <a:pos x="116" y="146"/>
                </a:cxn>
                <a:cxn ang="0">
                  <a:pos x="60" y="130"/>
                </a:cxn>
                <a:cxn ang="0">
                  <a:pos x="44" y="124"/>
                </a:cxn>
                <a:cxn ang="0">
                  <a:pos x="26" y="114"/>
                </a:cxn>
                <a:cxn ang="0">
                  <a:pos x="12" y="96"/>
                </a:cxn>
                <a:cxn ang="0">
                  <a:pos x="6" y="68"/>
                </a:cxn>
                <a:cxn ang="0">
                  <a:pos x="8" y="54"/>
                </a:cxn>
                <a:cxn ang="0">
                  <a:pos x="20" y="28"/>
                </a:cxn>
                <a:cxn ang="0">
                  <a:pos x="46" y="12"/>
                </a:cxn>
                <a:cxn ang="0">
                  <a:pos x="80" y="2"/>
                </a:cxn>
                <a:cxn ang="0">
                  <a:pos x="102" y="0"/>
                </a:cxn>
                <a:cxn ang="0">
                  <a:pos x="132" y="4"/>
                </a:cxn>
                <a:cxn ang="0">
                  <a:pos x="158" y="16"/>
                </a:cxn>
                <a:cxn ang="0">
                  <a:pos x="176" y="36"/>
                </a:cxn>
                <a:cxn ang="0">
                  <a:pos x="184" y="66"/>
                </a:cxn>
                <a:cxn ang="0">
                  <a:pos x="126" y="66"/>
                </a:cxn>
                <a:cxn ang="0">
                  <a:pos x="122" y="50"/>
                </a:cxn>
                <a:cxn ang="0">
                  <a:pos x="114" y="44"/>
                </a:cxn>
                <a:cxn ang="0">
                  <a:pos x="94" y="40"/>
                </a:cxn>
                <a:cxn ang="0">
                  <a:pos x="82" y="40"/>
                </a:cxn>
                <a:cxn ang="0">
                  <a:pos x="66" y="52"/>
                </a:cxn>
                <a:cxn ang="0">
                  <a:pos x="64" y="60"/>
                </a:cxn>
                <a:cxn ang="0">
                  <a:pos x="66" y="70"/>
                </a:cxn>
                <a:cxn ang="0">
                  <a:pos x="82" y="80"/>
                </a:cxn>
                <a:cxn ang="0">
                  <a:pos x="134" y="94"/>
                </a:cxn>
                <a:cxn ang="0">
                  <a:pos x="148" y="98"/>
                </a:cxn>
                <a:cxn ang="0">
                  <a:pos x="170" y="110"/>
                </a:cxn>
                <a:cxn ang="0">
                  <a:pos x="184" y="126"/>
                </a:cxn>
                <a:cxn ang="0">
                  <a:pos x="190" y="144"/>
                </a:cxn>
                <a:cxn ang="0">
                  <a:pos x="192" y="156"/>
                </a:cxn>
                <a:cxn ang="0">
                  <a:pos x="186" y="182"/>
                </a:cxn>
                <a:cxn ang="0">
                  <a:pos x="168" y="208"/>
                </a:cxn>
                <a:cxn ang="0">
                  <a:pos x="136" y="224"/>
                </a:cxn>
                <a:cxn ang="0">
                  <a:pos x="92" y="230"/>
                </a:cxn>
                <a:cxn ang="0">
                  <a:pos x="70" y="230"/>
                </a:cxn>
                <a:cxn ang="0">
                  <a:pos x="42" y="222"/>
                </a:cxn>
                <a:cxn ang="0">
                  <a:pos x="24" y="210"/>
                </a:cxn>
                <a:cxn ang="0">
                  <a:pos x="16" y="204"/>
                </a:cxn>
                <a:cxn ang="0">
                  <a:pos x="4" y="180"/>
                </a:cxn>
                <a:cxn ang="0">
                  <a:pos x="0" y="160"/>
                </a:cxn>
              </a:cxnLst>
              <a:rect l="0" t="0" r="r" b="b"/>
              <a:pathLst>
                <a:path w="192" h="230">
                  <a:moveTo>
                    <a:pt x="60" y="160"/>
                  </a:moveTo>
                  <a:lnTo>
                    <a:pt x="60" y="160"/>
                  </a:lnTo>
                  <a:lnTo>
                    <a:pt x="64" y="172"/>
                  </a:lnTo>
                  <a:lnTo>
                    <a:pt x="66" y="176"/>
                  </a:lnTo>
                  <a:lnTo>
                    <a:pt x="70" y="182"/>
                  </a:lnTo>
                  <a:lnTo>
                    <a:pt x="74" y="186"/>
                  </a:lnTo>
                  <a:lnTo>
                    <a:pt x="80" y="188"/>
                  </a:lnTo>
                  <a:lnTo>
                    <a:pt x="88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106" y="190"/>
                  </a:lnTo>
                  <a:lnTo>
                    <a:pt x="112" y="188"/>
                  </a:lnTo>
                  <a:lnTo>
                    <a:pt x="118" y="186"/>
                  </a:lnTo>
                  <a:lnTo>
                    <a:pt x="122" y="182"/>
                  </a:lnTo>
                  <a:lnTo>
                    <a:pt x="128" y="174"/>
                  </a:lnTo>
                  <a:lnTo>
                    <a:pt x="130" y="164"/>
                  </a:lnTo>
                  <a:lnTo>
                    <a:pt x="130" y="164"/>
                  </a:lnTo>
                  <a:lnTo>
                    <a:pt x="130" y="158"/>
                  </a:lnTo>
                  <a:lnTo>
                    <a:pt x="126" y="152"/>
                  </a:lnTo>
                  <a:lnTo>
                    <a:pt x="116" y="146"/>
                  </a:lnTo>
                  <a:lnTo>
                    <a:pt x="100" y="140"/>
                  </a:lnTo>
                  <a:lnTo>
                    <a:pt x="60" y="130"/>
                  </a:lnTo>
                  <a:lnTo>
                    <a:pt x="60" y="130"/>
                  </a:lnTo>
                  <a:lnTo>
                    <a:pt x="44" y="124"/>
                  </a:lnTo>
                  <a:lnTo>
                    <a:pt x="36" y="120"/>
                  </a:lnTo>
                  <a:lnTo>
                    <a:pt x="26" y="114"/>
                  </a:lnTo>
                  <a:lnTo>
                    <a:pt x="18" y="106"/>
                  </a:lnTo>
                  <a:lnTo>
                    <a:pt x="12" y="96"/>
                  </a:lnTo>
                  <a:lnTo>
                    <a:pt x="8" y="8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8" y="54"/>
                  </a:lnTo>
                  <a:lnTo>
                    <a:pt x="12" y="40"/>
                  </a:lnTo>
                  <a:lnTo>
                    <a:pt x="20" y="28"/>
                  </a:lnTo>
                  <a:lnTo>
                    <a:pt x="32" y="18"/>
                  </a:lnTo>
                  <a:lnTo>
                    <a:pt x="46" y="12"/>
                  </a:lnTo>
                  <a:lnTo>
                    <a:pt x="62" y="6"/>
                  </a:lnTo>
                  <a:lnTo>
                    <a:pt x="80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8" y="2"/>
                  </a:lnTo>
                  <a:lnTo>
                    <a:pt x="132" y="4"/>
                  </a:lnTo>
                  <a:lnTo>
                    <a:pt x="146" y="10"/>
                  </a:lnTo>
                  <a:lnTo>
                    <a:pt x="158" y="16"/>
                  </a:lnTo>
                  <a:lnTo>
                    <a:pt x="168" y="26"/>
                  </a:lnTo>
                  <a:lnTo>
                    <a:pt x="176" y="36"/>
                  </a:lnTo>
                  <a:lnTo>
                    <a:pt x="182" y="50"/>
                  </a:lnTo>
                  <a:lnTo>
                    <a:pt x="184" y="66"/>
                  </a:lnTo>
                  <a:lnTo>
                    <a:pt x="126" y="66"/>
                  </a:lnTo>
                  <a:lnTo>
                    <a:pt x="126" y="66"/>
                  </a:lnTo>
                  <a:lnTo>
                    <a:pt x="124" y="58"/>
                  </a:lnTo>
                  <a:lnTo>
                    <a:pt x="122" y="50"/>
                  </a:lnTo>
                  <a:lnTo>
                    <a:pt x="118" y="46"/>
                  </a:lnTo>
                  <a:lnTo>
                    <a:pt x="114" y="44"/>
                  </a:lnTo>
                  <a:lnTo>
                    <a:pt x="10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82" y="40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6" y="70"/>
                  </a:lnTo>
                  <a:lnTo>
                    <a:pt x="72" y="76"/>
                  </a:lnTo>
                  <a:lnTo>
                    <a:pt x="82" y="80"/>
                  </a:lnTo>
                  <a:lnTo>
                    <a:pt x="94" y="8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48" y="98"/>
                  </a:lnTo>
                  <a:lnTo>
                    <a:pt x="160" y="104"/>
                  </a:lnTo>
                  <a:lnTo>
                    <a:pt x="170" y="110"/>
                  </a:lnTo>
                  <a:lnTo>
                    <a:pt x="178" y="118"/>
                  </a:lnTo>
                  <a:lnTo>
                    <a:pt x="184" y="126"/>
                  </a:lnTo>
                  <a:lnTo>
                    <a:pt x="188" y="134"/>
                  </a:lnTo>
                  <a:lnTo>
                    <a:pt x="190" y="144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0" y="170"/>
                  </a:lnTo>
                  <a:lnTo>
                    <a:pt x="186" y="182"/>
                  </a:lnTo>
                  <a:lnTo>
                    <a:pt x="178" y="196"/>
                  </a:lnTo>
                  <a:lnTo>
                    <a:pt x="168" y="208"/>
                  </a:lnTo>
                  <a:lnTo>
                    <a:pt x="154" y="216"/>
                  </a:lnTo>
                  <a:lnTo>
                    <a:pt x="136" y="224"/>
                  </a:lnTo>
                  <a:lnTo>
                    <a:pt x="116" y="228"/>
                  </a:lnTo>
                  <a:lnTo>
                    <a:pt x="92" y="230"/>
                  </a:lnTo>
                  <a:lnTo>
                    <a:pt x="92" y="230"/>
                  </a:lnTo>
                  <a:lnTo>
                    <a:pt x="70" y="230"/>
                  </a:lnTo>
                  <a:lnTo>
                    <a:pt x="52" y="224"/>
                  </a:lnTo>
                  <a:lnTo>
                    <a:pt x="42" y="222"/>
                  </a:lnTo>
                  <a:lnTo>
                    <a:pt x="32" y="216"/>
                  </a:lnTo>
                  <a:lnTo>
                    <a:pt x="24" y="210"/>
                  </a:lnTo>
                  <a:lnTo>
                    <a:pt x="16" y="204"/>
                  </a:lnTo>
                  <a:lnTo>
                    <a:pt x="16" y="204"/>
                  </a:lnTo>
                  <a:lnTo>
                    <a:pt x="8" y="192"/>
                  </a:lnTo>
                  <a:lnTo>
                    <a:pt x="4" y="180"/>
                  </a:lnTo>
                  <a:lnTo>
                    <a:pt x="2" y="170"/>
                  </a:lnTo>
                  <a:lnTo>
                    <a:pt x="0" y="160"/>
                  </a:lnTo>
                  <a:lnTo>
                    <a:pt x="60" y="16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0" name="Freeform 23"/>
            <p:cNvSpPr>
              <a:spLocks noEditPoints="1"/>
            </p:cNvSpPr>
            <p:nvPr userDrawn="1"/>
          </p:nvSpPr>
          <p:spPr bwMode="auto">
            <a:xfrm>
              <a:off x="4236" y="1961"/>
              <a:ext cx="69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0"/>
                </a:cxn>
                <a:cxn ang="0">
                  <a:pos x="68" y="56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2" y="94"/>
                </a:cxn>
                <a:cxn ang="0">
                  <a:pos x="66" y="94"/>
                </a:cxn>
                <a:cxn ang="0">
                  <a:pos x="66" y="312"/>
                </a:cxn>
                <a:cxn ang="0">
                  <a:pos x="2" y="312"/>
                </a:cxn>
                <a:cxn ang="0">
                  <a:pos x="2" y="94"/>
                </a:cxn>
              </a:cxnLst>
              <a:rect l="0" t="0" r="r" b="b"/>
              <a:pathLst>
                <a:path w="68" h="312">
                  <a:moveTo>
                    <a:pt x="0" y="0"/>
                  </a:moveTo>
                  <a:lnTo>
                    <a:pt x="68" y="0"/>
                  </a:lnTo>
                  <a:lnTo>
                    <a:pt x="68" y="56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2" y="94"/>
                  </a:moveTo>
                  <a:lnTo>
                    <a:pt x="66" y="94"/>
                  </a:lnTo>
                  <a:lnTo>
                    <a:pt x="66" y="312"/>
                  </a:lnTo>
                  <a:lnTo>
                    <a:pt x="2" y="31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1" name="Freeform 24"/>
            <p:cNvSpPr>
              <a:spLocks/>
            </p:cNvSpPr>
            <p:nvPr userDrawn="1"/>
          </p:nvSpPr>
          <p:spPr bwMode="auto">
            <a:xfrm>
              <a:off x="4317" y="1981"/>
              <a:ext cx="159" cy="286"/>
            </a:xfrm>
            <a:custGeom>
              <a:avLst/>
              <a:gdLst/>
              <a:ahLst/>
              <a:cxnLst>
                <a:cxn ang="0">
                  <a:pos x="156" y="280"/>
                </a:cxn>
                <a:cxn ang="0">
                  <a:pos x="156" y="280"/>
                </a:cxn>
                <a:cxn ang="0">
                  <a:pos x="128" y="284"/>
                </a:cxn>
                <a:cxn ang="0">
                  <a:pos x="106" y="286"/>
                </a:cxn>
                <a:cxn ang="0">
                  <a:pos x="106" y="286"/>
                </a:cxn>
                <a:cxn ang="0">
                  <a:pos x="86" y="284"/>
                </a:cxn>
                <a:cxn ang="0">
                  <a:pos x="70" y="280"/>
                </a:cxn>
                <a:cxn ang="0">
                  <a:pos x="58" y="272"/>
                </a:cxn>
                <a:cxn ang="0">
                  <a:pos x="50" y="264"/>
                </a:cxn>
                <a:cxn ang="0">
                  <a:pos x="46" y="254"/>
                </a:cxn>
                <a:cxn ang="0">
                  <a:pos x="44" y="244"/>
                </a:cxn>
                <a:cxn ang="0">
                  <a:pos x="42" y="228"/>
                </a:cxn>
                <a:cxn ang="0">
                  <a:pos x="42" y="108"/>
                </a:cxn>
                <a:cxn ang="0">
                  <a:pos x="0" y="108"/>
                </a:cxn>
                <a:cxn ang="0">
                  <a:pos x="0" y="66"/>
                </a:cxn>
                <a:cxn ang="0">
                  <a:pos x="42" y="66"/>
                </a:cxn>
                <a:cxn ang="0">
                  <a:pos x="42" y="22"/>
                </a:cxn>
                <a:cxn ang="0">
                  <a:pos x="106" y="0"/>
                </a:cxn>
                <a:cxn ang="0">
                  <a:pos x="106" y="66"/>
                </a:cxn>
                <a:cxn ang="0">
                  <a:pos x="158" y="66"/>
                </a:cxn>
                <a:cxn ang="0">
                  <a:pos x="158" y="108"/>
                </a:cxn>
                <a:cxn ang="0">
                  <a:pos x="106" y="108"/>
                </a:cxn>
                <a:cxn ang="0">
                  <a:pos x="106" y="206"/>
                </a:cxn>
                <a:cxn ang="0">
                  <a:pos x="106" y="206"/>
                </a:cxn>
                <a:cxn ang="0">
                  <a:pos x="106" y="220"/>
                </a:cxn>
                <a:cxn ang="0">
                  <a:pos x="108" y="226"/>
                </a:cxn>
                <a:cxn ang="0">
                  <a:pos x="110" y="230"/>
                </a:cxn>
                <a:cxn ang="0">
                  <a:pos x="114" y="234"/>
                </a:cxn>
                <a:cxn ang="0">
                  <a:pos x="118" y="236"/>
                </a:cxn>
                <a:cxn ang="0">
                  <a:pos x="126" y="238"/>
                </a:cxn>
                <a:cxn ang="0">
                  <a:pos x="134" y="238"/>
                </a:cxn>
                <a:cxn ang="0">
                  <a:pos x="134" y="238"/>
                </a:cxn>
                <a:cxn ang="0">
                  <a:pos x="156" y="238"/>
                </a:cxn>
                <a:cxn ang="0">
                  <a:pos x="156" y="280"/>
                </a:cxn>
              </a:cxnLst>
              <a:rect l="0" t="0" r="r" b="b"/>
              <a:pathLst>
                <a:path w="158" h="286">
                  <a:moveTo>
                    <a:pt x="156" y="280"/>
                  </a:moveTo>
                  <a:lnTo>
                    <a:pt x="156" y="280"/>
                  </a:lnTo>
                  <a:lnTo>
                    <a:pt x="128" y="284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86" y="284"/>
                  </a:lnTo>
                  <a:lnTo>
                    <a:pt x="70" y="280"/>
                  </a:lnTo>
                  <a:lnTo>
                    <a:pt x="58" y="272"/>
                  </a:lnTo>
                  <a:lnTo>
                    <a:pt x="50" y="264"/>
                  </a:lnTo>
                  <a:lnTo>
                    <a:pt x="46" y="254"/>
                  </a:lnTo>
                  <a:lnTo>
                    <a:pt x="44" y="244"/>
                  </a:lnTo>
                  <a:lnTo>
                    <a:pt x="42" y="228"/>
                  </a:lnTo>
                  <a:lnTo>
                    <a:pt x="42" y="108"/>
                  </a:lnTo>
                  <a:lnTo>
                    <a:pt x="0" y="108"/>
                  </a:lnTo>
                  <a:lnTo>
                    <a:pt x="0" y="66"/>
                  </a:lnTo>
                  <a:lnTo>
                    <a:pt x="42" y="66"/>
                  </a:lnTo>
                  <a:lnTo>
                    <a:pt x="42" y="22"/>
                  </a:lnTo>
                  <a:lnTo>
                    <a:pt x="106" y="0"/>
                  </a:lnTo>
                  <a:lnTo>
                    <a:pt x="106" y="66"/>
                  </a:lnTo>
                  <a:lnTo>
                    <a:pt x="158" y="66"/>
                  </a:lnTo>
                  <a:lnTo>
                    <a:pt x="158" y="108"/>
                  </a:lnTo>
                  <a:lnTo>
                    <a:pt x="106" y="10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6" y="220"/>
                  </a:lnTo>
                  <a:lnTo>
                    <a:pt x="108" y="226"/>
                  </a:lnTo>
                  <a:lnTo>
                    <a:pt x="110" y="230"/>
                  </a:lnTo>
                  <a:lnTo>
                    <a:pt x="114" y="234"/>
                  </a:lnTo>
                  <a:lnTo>
                    <a:pt x="118" y="236"/>
                  </a:lnTo>
                  <a:lnTo>
                    <a:pt x="126" y="238"/>
                  </a:lnTo>
                  <a:lnTo>
                    <a:pt x="134" y="238"/>
                  </a:lnTo>
                  <a:lnTo>
                    <a:pt x="134" y="238"/>
                  </a:lnTo>
                  <a:lnTo>
                    <a:pt x="156" y="238"/>
                  </a:lnTo>
                  <a:lnTo>
                    <a:pt x="156" y="28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2" name="Freeform 25"/>
            <p:cNvSpPr>
              <a:spLocks noEditPoints="1"/>
            </p:cNvSpPr>
            <p:nvPr userDrawn="1"/>
          </p:nvSpPr>
          <p:spPr bwMode="auto">
            <a:xfrm>
              <a:off x="4489" y="2049"/>
              <a:ext cx="198" cy="229"/>
            </a:xfrm>
            <a:custGeom>
              <a:avLst/>
              <a:gdLst/>
              <a:ahLst/>
              <a:cxnLst>
                <a:cxn ang="0">
                  <a:pos x="140" y="224"/>
                </a:cxn>
                <a:cxn ang="0">
                  <a:pos x="138" y="194"/>
                </a:cxn>
                <a:cxn ang="0">
                  <a:pos x="130" y="206"/>
                </a:cxn>
                <a:cxn ang="0">
                  <a:pos x="110" y="220"/>
                </a:cxn>
                <a:cxn ang="0">
                  <a:pos x="86" y="228"/>
                </a:cxn>
                <a:cxn ang="0">
                  <a:pos x="74" y="230"/>
                </a:cxn>
                <a:cxn ang="0">
                  <a:pos x="38" y="224"/>
                </a:cxn>
                <a:cxn ang="0">
                  <a:pos x="18" y="212"/>
                </a:cxn>
                <a:cxn ang="0">
                  <a:pos x="10" y="202"/>
                </a:cxn>
                <a:cxn ang="0">
                  <a:pos x="2" y="176"/>
                </a:cxn>
                <a:cxn ang="0">
                  <a:pos x="0" y="164"/>
                </a:cxn>
                <a:cxn ang="0">
                  <a:pos x="4" y="140"/>
                </a:cxn>
                <a:cxn ang="0">
                  <a:pos x="14" y="122"/>
                </a:cxn>
                <a:cxn ang="0">
                  <a:pos x="32" y="104"/>
                </a:cxn>
                <a:cxn ang="0">
                  <a:pos x="46" y="96"/>
                </a:cxn>
                <a:cxn ang="0">
                  <a:pos x="68" y="90"/>
                </a:cxn>
                <a:cxn ang="0">
                  <a:pos x="114" y="84"/>
                </a:cxn>
                <a:cxn ang="0">
                  <a:pos x="132" y="84"/>
                </a:cxn>
                <a:cxn ang="0">
                  <a:pos x="130" y="56"/>
                </a:cxn>
                <a:cxn ang="0">
                  <a:pos x="126" y="50"/>
                </a:cxn>
                <a:cxn ang="0">
                  <a:pos x="116" y="40"/>
                </a:cxn>
                <a:cxn ang="0">
                  <a:pos x="100" y="38"/>
                </a:cxn>
                <a:cxn ang="0">
                  <a:pos x="94" y="38"/>
                </a:cxn>
                <a:cxn ang="0">
                  <a:pos x="82" y="44"/>
                </a:cxn>
                <a:cxn ang="0">
                  <a:pos x="76" y="50"/>
                </a:cxn>
                <a:cxn ang="0">
                  <a:pos x="72" y="60"/>
                </a:cxn>
                <a:cxn ang="0">
                  <a:pos x="10" y="68"/>
                </a:cxn>
                <a:cxn ang="0">
                  <a:pos x="10" y="58"/>
                </a:cxn>
                <a:cxn ang="0">
                  <a:pos x="16" y="38"/>
                </a:cxn>
                <a:cxn ang="0">
                  <a:pos x="26" y="24"/>
                </a:cxn>
                <a:cxn ang="0">
                  <a:pos x="34" y="18"/>
                </a:cxn>
                <a:cxn ang="0">
                  <a:pos x="66" y="2"/>
                </a:cxn>
                <a:cxn ang="0">
                  <a:pos x="100" y="0"/>
                </a:cxn>
                <a:cxn ang="0">
                  <a:pos x="116" y="0"/>
                </a:cxn>
                <a:cxn ang="0">
                  <a:pos x="148" y="8"/>
                </a:cxn>
                <a:cxn ang="0">
                  <a:pos x="170" y="20"/>
                </a:cxn>
                <a:cxn ang="0">
                  <a:pos x="178" y="28"/>
                </a:cxn>
                <a:cxn ang="0">
                  <a:pos x="186" y="42"/>
                </a:cxn>
                <a:cxn ang="0">
                  <a:pos x="192" y="70"/>
                </a:cxn>
                <a:cxn ang="0">
                  <a:pos x="194" y="168"/>
                </a:cxn>
                <a:cxn ang="0">
                  <a:pos x="194" y="196"/>
                </a:cxn>
                <a:cxn ang="0">
                  <a:pos x="140" y="224"/>
                </a:cxn>
                <a:cxn ang="0">
                  <a:pos x="62" y="156"/>
                </a:cxn>
                <a:cxn ang="0">
                  <a:pos x="70" y="178"/>
                </a:cxn>
                <a:cxn ang="0">
                  <a:pos x="80" y="184"/>
                </a:cxn>
                <a:cxn ang="0">
                  <a:pos x="94" y="188"/>
                </a:cxn>
                <a:cxn ang="0">
                  <a:pos x="102" y="186"/>
                </a:cxn>
                <a:cxn ang="0">
                  <a:pos x="116" y="180"/>
                </a:cxn>
                <a:cxn ang="0">
                  <a:pos x="120" y="176"/>
                </a:cxn>
                <a:cxn ang="0">
                  <a:pos x="130" y="152"/>
                </a:cxn>
                <a:cxn ang="0">
                  <a:pos x="132" y="122"/>
                </a:cxn>
                <a:cxn ang="0">
                  <a:pos x="118" y="120"/>
                </a:cxn>
                <a:cxn ang="0">
                  <a:pos x="92" y="124"/>
                </a:cxn>
                <a:cxn ang="0">
                  <a:pos x="74" y="134"/>
                </a:cxn>
                <a:cxn ang="0">
                  <a:pos x="64" y="148"/>
                </a:cxn>
                <a:cxn ang="0">
                  <a:pos x="62" y="156"/>
                </a:cxn>
              </a:cxnLst>
              <a:rect l="0" t="0" r="r" b="b"/>
              <a:pathLst>
                <a:path w="198" h="230">
                  <a:moveTo>
                    <a:pt x="140" y="224"/>
                  </a:moveTo>
                  <a:lnTo>
                    <a:pt x="140" y="224"/>
                  </a:lnTo>
                  <a:lnTo>
                    <a:pt x="138" y="206"/>
                  </a:lnTo>
                  <a:lnTo>
                    <a:pt x="138" y="194"/>
                  </a:lnTo>
                  <a:lnTo>
                    <a:pt x="138" y="194"/>
                  </a:lnTo>
                  <a:lnTo>
                    <a:pt x="130" y="206"/>
                  </a:lnTo>
                  <a:lnTo>
                    <a:pt x="120" y="214"/>
                  </a:lnTo>
                  <a:lnTo>
                    <a:pt x="110" y="220"/>
                  </a:lnTo>
                  <a:lnTo>
                    <a:pt x="102" y="224"/>
                  </a:lnTo>
                  <a:lnTo>
                    <a:pt x="86" y="228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52" y="228"/>
                  </a:lnTo>
                  <a:lnTo>
                    <a:pt x="38" y="224"/>
                  </a:lnTo>
                  <a:lnTo>
                    <a:pt x="26" y="218"/>
                  </a:lnTo>
                  <a:lnTo>
                    <a:pt x="18" y="212"/>
                  </a:lnTo>
                  <a:lnTo>
                    <a:pt x="18" y="212"/>
                  </a:lnTo>
                  <a:lnTo>
                    <a:pt x="10" y="202"/>
                  </a:lnTo>
                  <a:lnTo>
                    <a:pt x="4" y="190"/>
                  </a:lnTo>
                  <a:lnTo>
                    <a:pt x="2" y="176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2" y="148"/>
                  </a:lnTo>
                  <a:lnTo>
                    <a:pt x="4" y="140"/>
                  </a:lnTo>
                  <a:lnTo>
                    <a:pt x="8" y="130"/>
                  </a:lnTo>
                  <a:lnTo>
                    <a:pt x="14" y="122"/>
                  </a:lnTo>
                  <a:lnTo>
                    <a:pt x="22" y="112"/>
                  </a:lnTo>
                  <a:lnTo>
                    <a:pt x="32" y="104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56" y="92"/>
                  </a:lnTo>
                  <a:lnTo>
                    <a:pt x="68" y="90"/>
                  </a:lnTo>
                  <a:lnTo>
                    <a:pt x="92" y="86"/>
                  </a:lnTo>
                  <a:lnTo>
                    <a:pt x="114" y="84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132" y="68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26" y="50"/>
                  </a:lnTo>
                  <a:lnTo>
                    <a:pt x="124" y="46"/>
                  </a:lnTo>
                  <a:lnTo>
                    <a:pt x="116" y="40"/>
                  </a:lnTo>
                  <a:lnTo>
                    <a:pt x="108" y="38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94" y="38"/>
                  </a:lnTo>
                  <a:lnTo>
                    <a:pt x="88" y="40"/>
                  </a:lnTo>
                  <a:lnTo>
                    <a:pt x="82" y="44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4" y="54"/>
                  </a:lnTo>
                  <a:lnTo>
                    <a:pt x="72" y="60"/>
                  </a:lnTo>
                  <a:lnTo>
                    <a:pt x="72" y="6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0" y="58"/>
                  </a:lnTo>
                  <a:lnTo>
                    <a:pt x="14" y="44"/>
                  </a:lnTo>
                  <a:lnTo>
                    <a:pt x="16" y="38"/>
                  </a:lnTo>
                  <a:lnTo>
                    <a:pt x="20" y="30"/>
                  </a:lnTo>
                  <a:lnTo>
                    <a:pt x="26" y="24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50" y="8"/>
                  </a:lnTo>
                  <a:lnTo>
                    <a:pt x="66" y="2"/>
                  </a:lnTo>
                  <a:lnTo>
                    <a:pt x="8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16" y="0"/>
                  </a:lnTo>
                  <a:lnTo>
                    <a:pt x="138" y="4"/>
                  </a:lnTo>
                  <a:lnTo>
                    <a:pt x="148" y="8"/>
                  </a:lnTo>
                  <a:lnTo>
                    <a:pt x="160" y="12"/>
                  </a:lnTo>
                  <a:lnTo>
                    <a:pt x="170" y="20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82" y="34"/>
                  </a:lnTo>
                  <a:lnTo>
                    <a:pt x="186" y="42"/>
                  </a:lnTo>
                  <a:lnTo>
                    <a:pt x="190" y="58"/>
                  </a:lnTo>
                  <a:lnTo>
                    <a:pt x="192" y="70"/>
                  </a:lnTo>
                  <a:lnTo>
                    <a:pt x="192" y="82"/>
                  </a:lnTo>
                  <a:lnTo>
                    <a:pt x="194" y="168"/>
                  </a:lnTo>
                  <a:lnTo>
                    <a:pt x="194" y="168"/>
                  </a:lnTo>
                  <a:lnTo>
                    <a:pt x="194" y="196"/>
                  </a:lnTo>
                  <a:lnTo>
                    <a:pt x="198" y="224"/>
                  </a:lnTo>
                  <a:lnTo>
                    <a:pt x="140" y="224"/>
                  </a:lnTo>
                  <a:close/>
                  <a:moveTo>
                    <a:pt x="62" y="156"/>
                  </a:moveTo>
                  <a:lnTo>
                    <a:pt x="62" y="156"/>
                  </a:lnTo>
                  <a:lnTo>
                    <a:pt x="64" y="168"/>
                  </a:lnTo>
                  <a:lnTo>
                    <a:pt x="70" y="178"/>
                  </a:lnTo>
                  <a:lnTo>
                    <a:pt x="74" y="182"/>
                  </a:lnTo>
                  <a:lnTo>
                    <a:pt x="80" y="184"/>
                  </a:lnTo>
                  <a:lnTo>
                    <a:pt x="86" y="188"/>
                  </a:lnTo>
                  <a:lnTo>
                    <a:pt x="94" y="188"/>
                  </a:lnTo>
                  <a:lnTo>
                    <a:pt x="94" y="188"/>
                  </a:lnTo>
                  <a:lnTo>
                    <a:pt x="102" y="186"/>
                  </a:lnTo>
                  <a:lnTo>
                    <a:pt x="108" y="184"/>
                  </a:lnTo>
                  <a:lnTo>
                    <a:pt x="116" y="180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28" y="164"/>
                  </a:lnTo>
                  <a:lnTo>
                    <a:pt x="130" y="152"/>
                  </a:lnTo>
                  <a:lnTo>
                    <a:pt x="132" y="138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18" y="120"/>
                  </a:lnTo>
                  <a:lnTo>
                    <a:pt x="104" y="122"/>
                  </a:lnTo>
                  <a:lnTo>
                    <a:pt x="92" y="124"/>
                  </a:lnTo>
                  <a:lnTo>
                    <a:pt x="82" y="128"/>
                  </a:lnTo>
                  <a:lnTo>
                    <a:pt x="74" y="134"/>
                  </a:lnTo>
                  <a:lnTo>
                    <a:pt x="68" y="140"/>
                  </a:lnTo>
                  <a:lnTo>
                    <a:pt x="64" y="148"/>
                  </a:lnTo>
                  <a:lnTo>
                    <a:pt x="62" y="156"/>
                  </a:lnTo>
                  <a:lnTo>
                    <a:pt x="62" y="156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4715" y="2047"/>
              <a:ext cx="208" cy="233"/>
            </a:xfrm>
            <a:custGeom>
              <a:avLst/>
              <a:gdLst/>
              <a:ahLst/>
              <a:cxnLst>
                <a:cxn ang="0">
                  <a:pos x="62" y="134"/>
                </a:cxn>
                <a:cxn ang="0">
                  <a:pos x="64" y="158"/>
                </a:cxn>
                <a:cxn ang="0">
                  <a:pos x="72" y="176"/>
                </a:cxn>
                <a:cxn ang="0">
                  <a:pos x="90" y="190"/>
                </a:cxn>
                <a:cxn ang="0">
                  <a:pos x="106" y="192"/>
                </a:cxn>
                <a:cxn ang="0">
                  <a:pos x="128" y="186"/>
                </a:cxn>
                <a:cxn ang="0">
                  <a:pos x="138" y="176"/>
                </a:cxn>
                <a:cxn ang="0">
                  <a:pos x="144" y="162"/>
                </a:cxn>
                <a:cxn ang="0">
                  <a:pos x="202" y="162"/>
                </a:cxn>
                <a:cxn ang="0">
                  <a:pos x="198" y="182"/>
                </a:cxn>
                <a:cxn ang="0">
                  <a:pos x="182" y="208"/>
                </a:cxn>
                <a:cxn ang="0">
                  <a:pos x="174" y="214"/>
                </a:cxn>
                <a:cxn ang="0">
                  <a:pos x="150" y="228"/>
                </a:cxn>
                <a:cxn ang="0">
                  <a:pos x="104" y="234"/>
                </a:cxn>
                <a:cxn ang="0">
                  <a:pos x="88" y="234"/>
                </a:cxn>
                <a:cxn ang="0">
                  <a:pos x="58" y="226"/>
                </a:cxn>
                <a:cxn ang="0">
                  <a:pos x="38" y="216"/>
                </a:cxn>
                <a:cxn ang="0">
                  <a:pos x="28" y="208"/>
                </a:cxn>
                <a:cxn ang="0">
                  <a:pos x="16" y="190"/>
                </a:cxn>
                <a:cxn ang="0">
                  <a:pos x="2" y="148"/>
                </a:cxn>
                <a:cxn ang="0">
                  <a:pos x="0" y="122"/>
                </a:cxn>
                <a:cxn ang="0">
                  <a:pos x="4" y="80"/>
                </a:cxn>
                <a:cxn ang="0">
                  <a:pos x="14" y="54"/>
                </a:cxn>
                <a:cxn ang="0">
                  <a:pos x="32" y="30"/>
                </a:cxn>
                <a:cxn ang="0">
                  <a:pos x="46" y="18"/>
                </a:cxn>
                <a:cxn ang="0">
                  <a:pos x="74" y="6"/>
                </a:cxn>
                <a:cxn ang="0">
                  <a:pos x="106" y="0"/>
                </a:cxn>
                <a:cxn ang="0">
                  <a:pos x="118" y="2"/>
                </a:cxn>
                <a:cxn ang="0">
                  <a:pos x="142" y="6"/>
                </a:cxn>
                <a:cxn ang="0">
                  <a:pos x="166" y="18"/>
                </a:cxn>
                <a:cxn ang="0">
                  <a:pos x="186" y="40"/>
                </a:cxn>
                <a:cxn ang="0">
                  <a:pos x="194" y="54"/>
                </a:cxn>
                <a:cxn ang="0">
                  <a:pos x="202" y="76"/>
                </a:cxn>
                <a:cxn ang="0">
                  <a:pos x="208" y="118"/>
                </a:cxn>
                <a:cxn ang="0">
                  <a:pos x="62" y="134"/>
                </a:cxn>
                <a:cxn ang="0">
                  <a:pos x="142" y="94"/>
                </a:cxn>
                <a:cxn ang="0">
                  <a:pos x="140" y="74"/>
                </a:cxn>
                <a:cxn ang="0">
                  <a:pos x="132" y="58"/>
                </a:cxn>
                <a:cxn ang="0">
                  <a:pos x="116" y="46"/>
                </a:cxn>
                <a:cxn ang="0">
                  <a:pos x="104" y="44"/>
                </a:cxn>
                <a:cxn ang="0">
                  <a:pos x="86" y="48"/>
                </a:cxn>
                <a:cxn ang="0">
                  <a:pos x="74" y="60"/>
                </a:cxn>
                <a:cxn ang="0">
                  <a:pos x="66" y="74"/>
                </a:cxn>
                <a:cxn ang="0">
                  <a:pos x="142" y="94"/>
                </a:cxn>
              </a:cxnLst>
              <a:rect l="0" t="0" r="r" b="b"/>
              <a:pathLst>
                <a:path w="208" h="234">
                  <a:moveTo>
                    <a:pt x="62" y="134"/>
                  </a:moveTo>
                  <a:lnTo>
                    <a:pt x="62" y="134"/>
                  </a:lnTo>
                  <a:lnTo>
                    <a:pt x="62" y="148"/>
                  </a:lnTo>
                  <a:lnTo>
                    <a:pt x="64" y="158"/>
                  </a:lnTo>
                  <a:lnTo>
                    <a:pt x="66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0" y="190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18" y="190"/>
                  </a:lnTo>
                  <a:lnTo>
                    <a:pt x="128" y="186"/>
                  </a:lnTo>
                  <a:lnTo>
                    <a:pt x="134" y="182"/>
                  </a:lnTo>
                  <a:lnTo>
                    <a:pt x="138" y="176"/>
                  </a:lnTo>
                  <a:lnTo>
                    <a:pt x="140" y="170"/>
                  </a:lnTo>
                  <a:lnTo>
                    <a:pt x="144" y="162"/>
                  </a:lnTo>
                  <a:lnTo>
                    <a:pt x="202" y="162"/>
                  </a:lnTo>
                  <a:lnTo>
                    <a:pt x="202" y="162"/>
                  </a:lnTo>
                  <a:lnTo>
                    <a:pt x="200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74" y="214"/>
                  </a:lnTo>
                  <a:lnTo>
                    <a:pt x="168" y="220"/>
                  </a:lnTo>
                  <a:lnTo>
                    <a:pt x="150" y="228"/>
                  </a:lnTo>
                  <a:lnTo>
                    <a:pt x="128" y="232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88" y="234"/>
                  </a:lnTo>
                  <a:lnTo>
                    <a:pt x="68" y="230"/>
                  </a:lnTo>
                  <a:lnTo>
                    <a:pt x="58" y="226"/>
                  </a:lnTo>
                  <a:lnTo>
                    <a:pt x="46" y="222"/>
                  </a:lnTo>
                  <a:lnTo>
                    <a:pt x="38" y="21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20" y="198"/>
                  </a:lnTo>
                  <a:lnTo>
                    <a:pt x="16" y="190"/>
                  </a:lnTo>
                  <a:lnTo>
                    <a:pt x="6" y="170"/>
                  </a:lnTo>
                  <a:lnTo>
                    <a:pt x="2" y="14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94"/>
                  </a:lnTo>
                  <a:lnTo>
                    <a:pt x="4" y="80"/>
                  </a:lnTo>
                  <a:lnTo>
                    <a:pt x="8" y="66"/>
                  </a:lnTo>
                  <a:lnTo>
                    <a:pt x="14" y="54"/>
                  </a:lnTo>
                  <a:lnTo>
                    <a:pt x="22" y="40"/>
                  </a:lnTo>
                  <a:lnTo>
                    <a:pt x="32" y="3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58" y="12"/>
                  </a:lnTo>
                  <a:lnTo>
                    <a:pt x="74" y="6"/>
                  </a:lnTo>
                  <a:lnTo>
                    <a:pt x="90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8" y="2"/>
                  </a:lnTo>
                  <a:lnTo>
                    <a:pt x="130" y="4"/>
                  </a:lnTo>
                  <a:lnTo>
                    <a:pt x="142" y="6"/>
                  </a:lnTo>
                  <a:lnTo>
                    <a:pt x="154" y="12"/>
                  </a:lnTo>
                  <a:lnTo>
                    <a:pt x="166" y="18"/>
                  </a:lnTo>
                  <a:lnTo>
                    <a:pt x="176" y="28"/>
                  </a:lnTo>
                  <a:lnTo>
                    <a:pt x="186" y="40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200" y="64"/>
                  </a:lnTo>
                  <a:lnTo>
                    <a:pt x="202" y="76"/>
                  </a:lnTo>
                  <a:lnTo>
                    <a:pt x="206" y="98"/>
                  </a:lnTo>
                  <a:lnTo>
                    <a:pt x="208" y="118"/>
                  </a:lnTo>
                  <a:lnTo>
                    <a:pt x="208" y="134"/>
                  </a:lnTo>
                  <a:lnTo>
                    <a:pt x="62" y="134"/>
                  </a:lnTo>
                  <a:close/>
                  <a:moveTo>
                    <a:pt x="142" y="94"/>
                  </a:moveTo>
                  <a:lnTo>
                    <a:pt x="142" y="94"/>
                  </a:lnTo>
                  <a:lnTo>
                    <a:pt x="142" y="82"/>
                  </a:lnTo>
                  <a:lnTo>
                    <a:pt x="140" y="74"/>
                  </a:lnTo>
                  <a:lnTo>
                    <a:pt x="138" y="64"/>
                  </a:lnTo>
                  <a:lnTo>
                    <a:pt x="132" y="58"/>
                  </a:lnTo>
                  <a:lnTo>
                    <a:pt x="126" y="50"/>
                  </a:lnTo>
                  <a:lnTo>
                    <a:pt x="116" y="46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94" y="46"/>
                  </a:lnTo>
                  <a:lnTo>
                    <a:pt x="86" y="48"/>
                  </a:lnTo>
                  <a:lnTo>
                    <a:pt x="80" y="52"/>
                  </a:lnTo>
                  <a:lnTo>
                    <a:pt x="74" y="60"/>
                  </a:lnTo>
                  <a:lnTo>
                    <a:pt x="70" y="66"/>
                  </a:lnTo>
                  <a:lnTo>
                    <a:pt x="66" y="74"/>
                  </a:lnTo>
                  <a:lnTo>
                    <a:pt x="64" y="94"/>
                  </a:lnTo>
                  <a:lnTo>
                    <a:pt x="142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4923" y="1981"/>
              <a:ext cx="157" cy="286"/>
            </a:xfrm>
            <a:custGeom>
              <a:avLst/>
              <a:gdLst/>
              <a:ahLst/>
              <a:cxnLst>
                <a:cxn ang="0">
                  <a:pos x="156" y="280"/>
                </a:cxn>
                <a:cxn ang="0">
                  <a:pos x="156" y="280"/>
                </a:cxn>
                <a:cxn ang="0">
                  <a:pos x="128" y="284"/>
                </a:cxn>
                <a:cxn ang="0">
                  <a:pos x="106" y="286"/>
                </a:cxn>
                <a:cxn ang="0">
                  <a:pos x="106" y="286"/>
                </a:cxn>
                <a:cxn ang="0">
                  <a:pos x="86" y="284"/>
                </a:cxn>
                <a:cxn ang="0">
                  <a:pos x="70" y="280"/>
                </a:cxn>
                <a:cxn ang="0">
                  <a:pos x="58" y="272"/>
                </a:cxn>
                <a:cxn ang="0">
                  <a:pos x="50" y="264"/>
                </a:cxn>
                <a:cxn ang="0">
                  <a:pos x="46" y="254"/>
                </a:cxn>
                <a:cxn ang="0">
                  <a:pos x="42" y="244"/>
                </a:cxn>
                <a:cxn ang="0">
                  <a:pos x="42" y="228"/>
                </a:cxn>
                <a:cxn ang="0">
                  <a:pos x="42" y="108"/>
                </a:cxn>
                <a:cxn ang="0">
                  <a:pos x="0" y="108"/>
                </a:cxn>
                <a:cxn ang="0">
                  <a:pos x="0" y="66"/>
                </a:cxn>
                <a:cxn ang="0">
                  <a:pos x="42" y="66"/>
                </a:cxn>
                <a:cxn ang="0">
                  <a:pos x="42" y="22"/>
                </a:cxn>
                <a:cxn ang="0">
                  <a:pos x="106" y="0"/>
                </a:cxn>
                <a:cxn ang="0">
                  <a:pos x="106" y="66"/>
                </a:cxn>
                <a:cxn ang="0">
                  <a:pos x="158" y="66"/>
                </a:cxn>
                <a:cxn ang="0">
                  <a:pos x="158" y="108"/>
                </a:cxn>
                <a:cxn ang="0">
                  <a:pos x="106" y="108"/>
                </a:cxn>
                <a:cxn ang="0">
                  <a:pos x="106" y="206"/>
                </a:cxn>
                <a:cxn ang="0">
                  <a:pos x="106" y="206"/>
                </a:cxn>
                <a:cxn ang="0">
                  <a:pos x="106" y="220"/>
                </a:cxn>
                <a:cxn ang="0">
                  <a:pos x="108" y="226"/>
                </a:cxn>
                <a:cxn ang="0">
                  <a:pos x="110" y="230"/>
                </a:cxn>
                <a:cxn ang="0">
                  <a:pos x="112" y="234"/>
                </a:cxn>
                <a:cxn ang="0">
                  <a:pos x="118" y="236"/>
                </a:cxn>
                <a:cxn ang="0">
                  <a:pos x="124" y="238"/>
                </a:cxn>
                <a:cxn ang="0">
                  <a:pos x="134" y="238"/>
                </a:cxn>
                <a:cxn ang="0">
                  <a:pos x="134" y="238"/>
                </a:cxn>
                <a:cxn ang="0">
                  <a:pos x="156" y="238"/>
                </a:cxn>
                <a:cxn ang="0">
                  <a:pos x="156" y="280"/>
                </a:cxn>
              </a:cxnLst>
              <a:rect l="0" t="0" r="r" b="b"/>
              <a:pathLst>
                <a:path w="158" h="286">
                  <a:moveTo>
                    <a:pt x="156" y="280"/>
                  </a:moveTo>
                  <a:lnTo>
                    <a:pt x="156" y="280"/>
                  </a:lnTo>
                  <a:lnTo>
                    <a:pt x="128" y="284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86" y="284"/>
                  </a:lnTo>
                  <a:lnTo>
                    <a:pt x="70" y="280"/>
                  </a:lnTo>
                  <a:lnTo>
                    <a:pt x="58" y="272"/>
                  </a:lnTo>
                  <a:lnTo>
                    <a:pt x="50" y="264"/>
                  </a:lnTo>
                  <a:lnTo>
                    <a:pt x="46" y="254"/>
                  </a:lnTo>
                  <a:lnTo>
                    <a:pt x="42" y="244"/>
                  </a:lnTo>
                  <a:lnTo>
                    <a:pt x="42" y="228"/>
                  </a:lnTo>
                  <a:lnTo>
                    <a:pt x="42" y="108"/>
                  </a:lnTo>
                  <a:lnTo>
                    <a:pt x="0" y="108"/>
                  </a:lnTo>
                  <a:lnTo>
                    <a:pt x="0" y="66"/>
                  </a:lnTo>
                  <a:lnTo>
                    <a:pt x="42" y="66"/>
                  </a:lnTo>
                  <a:lnTo>
                    <a:pt x="42" y="22"/>
                  </a:lnTo>
                  <a:lnTo>
                    <a:pt x="106" y="0"/>
                  </a:lnTo>
                  <a:lnTo>
                    <a:pt x="106" y="66"/>
                  </a:lnTo>
                  <a:lnTo>
                    <a:pt x="158" y="66"/>
                  </a:lnTo>
                  <a:lnTo>
                    <a:pt x="158" y="108"/>
                  </a:lnTo>
                  <a:lnTo>
                    <a:pt x="106" y="108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6" y="220"/>
                  </a:lnTo>
                  <a:lnTo>
                    <a:pt x="108" y="226"/>
                  </a:lnTo>
                  <a:lnTo>
                    <a:pt x="110" y="230"/>
                  </a:lnTo>
                  <a:lnTo>
                    <a:pt x="112" y="234"/>
                  </a:lnTo>
                  <a:lnTo>
                    <a:pt x="118" y="236"/>
                  </a:lnTo>
                  <a:lnTo>
                    <a:pt x="124" y="238"/>
                  </a:lnTo>
                  <a:lnTo>
                    <a:pt x="134" y="238"/>
                  </a:lnTo>
                  <a:lnTo>
                    <a:pt x="134" y="238"/>
                  </a:lnTo>
                  <a:lnTo>
                    <a:pt x="156" y="238"/>
                  </a:lnTo>
                  <a:lnTo>
                    <a:pt x="156" y="280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5" name="Rectangle 28"/>
            <p:cNvSpPr>
              <a:spLocks noChangeArrowheads="1"/>
            </p:cNvSpPr>
            <p:nvPr userDrawn="1"/>
          </p:nvSpPr>
          <p:spPr bwMode="auto">
            <a:xfrm>
              <a:off x="5109" y="2216"/>
              <a:ext cx="53" cy="57"/>
            </a:xfrm>
            <a:prstGeom prst="rect">
              <a:avLst/>
            </a:prstGeom>
            <a:solidFill>
              <a:srgbClr val="7FA3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6" name="Freeform 29"/>
            <p:cNvSpPr>
              <a:spLocks noEditPoints="1"/>
            </p:cNvSpPr>
            <p:nvPr userDrawn="1"/>
          </p:nvSpPr>
          <p:spPr bwMode="auto">
            <a:xfrm>
              <a:off x="5198" y="1961"/>
              <a:ext cx="224" cy="316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22" y="276"/>
                </a:cxn>
                <a:cxn ang="0">
                  <a:pos x="158" y="312"/>
                </a:cxn>
                <a:cxn ang="0">
                  <a:pos x="158" y="280"/>
                </a:cxn>
                <a:cxn ang="0">
                  <a:pos x="144" y="298"/>
                </a:cxn>
                <a:cxn ang="0">
                  <a:pos x="136" y="306"/>
                </a:cxn>
                <a:cxn ang="0">
                  <a:pos x="112" y="314"/>
                </a:cxn>
                <a:cxn ang="0">
                  <a:pos x="92" y="316"/>
                </a:cxn>
                <a:cxn ang="0">
                  <a:pos x="72" y="314"/>
                </a:cxn>
                <a:cxn ang="0">
                  <a:pos x="38" y="300"/>
                </a:cxn>
                <a:cxn ang="0">
                  <a:pos x="14" y="272"/>
                </a:cxn>
                <a:cxn ang="0">
                  <a:pos x="2" y="232"/>
                </a:cxn>
                <a:cxn ang="0">
                  <a:pos x="0" y="208"/>
                </a:cxn>
                <a:cxn ang="0">
                  <a:pos x="6" y="160"/>
                </a:cxn>
                <a:cxn ang="0">
                  <a:pos x="26" y="122"/>
                </a:cxn>
                <a:cxn ang="0">
                  <a:pos x="58" y="100"/>
                </a:cxn>
                <a:cxn ang="0">
                  <a:pos x="96" y="90"/>
                </a:cxn>
                <a:cxn ang="0">
                  <a:pos x="110" y="92"/>
                </a:cxn>
                <a:cxn ang="0">
                  <a:pos x="132" y="98"/>
                </a:cxn>
                <a:cxn ang="0">
                  <a:pos x="152" y="112"/>
                </a:cxn>
                <a:cxn ang="0">
                  <a:pos x="158" y="0"/>
                </a:cxn>
                <a:cxn ang="0">
                  <a:pos x="108" y="274"/>
                </a:cxn>
                <a:cxn ang="0">
                  <a:pos x="134" y="268"/>
                </a:cxn>
                <a:cxn ang="0">
                  <a:pos x="150" y="250"/>
                </a:cxn>
                <a:cxn ang="0">
                  <a:pos x="156" y="236"/>
                </a:cxn>
                <a:cxn ang="0">
                  <a:pos x="160" y="198"/>
                </a:cxn>
                <a:cxn ang="0">
                  <a:pos x="158" y="184"/>
                </a:cxn>
                <a:cxn ang="0">
                  <a:pos x="152" y="160"/>
                </a:cxn>
                <a:cxn ang="0">
                  <a:pos x="140" y="142"/>
                </a:cxn>
                <a:cxn ang="0">
                  <a:pos x="122" y="134"/>
                </a:cxn>
                <a:cxn ang="0">
                  <a:pos x="112" y="132"/>
                </a:cxn>
                <a:cxn ang="0">
                  <a:pos x="98" y="136"/>
                </a:cxn>
                <a:cxn ang="0">
                  <a:pos x="78" y="150"/>
                </a:cxn>
                <a:cxn ang="0">
                  <a:pos x="68" y="174"/>
                </a:cxn>
                <a:cxn ang="0">
                  <a:pos x="64" y="206"/>
                </a:cxn>
                <a:cxn ang="0">
                  <a:pos x="66" y="220"/>
                </a:cxn>
                <a:cxn ang="0">
                  <a:pos x="70" y="244"/>
                </a:cxn>
                <a:cxn ang="0">
                  <a:pos x="80" y="262"/>
                </a:cxn>
                <a:cxn ang="0">
                  <a:pos x="98" y="274"/>
                </a:cxn>
                <a:cxn ang="0">
                  <a:pos x="108" y="274"/>
                </a:cxn>
              </a:cxnLst>
              <a:rect l="0" t="0" r="r" b="b"/>
              <a:pathLst>
                <a:path w="224" h="316">
                  <a:moveTo>
                    <a:pt x="158" y="0"/>
                  </a:moveTo>
                  <a:lnTo>
                    <a:pt x="222" y="0"/>
                  </a:lnTo>
                  <a:lnTo>
                    <a:pt x="222" y="276"/>
                  </a:lnTo>
                  <a:lnTo>
                    <a:pt x="222" y="276"/>
                  </a:lnTo>
                  <a:lnTo>
                    <a:pt x="224" y="312"/>
                  </a:lnTo>
                  <a:lnTo>
                    <a:pt x="158" y="312"/>
                  </a:lnTo>
                  <a:lnTo>
                    <a:pt x="158" y="280"/>
                  </a:lnTo>
                  <a:lnTo>
                    <a:pt x="158" y="280"/>
                  </a:lnTo>
                  <a:lnTo>
                    <a:pt x="150" y="292"/>
                  </a:lnTo>
                  <a:lnTo>
                    <a:pt x="144" y="298"/>
                  </a:lnTo>
                  <a:lnTo>
                    <a:pt x="136" y="306"/>
                  </a:lnTo>
                  <a:lnTo>
                    <a:pt x="136" y="306"/>
                  </a:lnTo>
                  <a:lnTo>
                    <a:pt x="124" y="312"/>
                  </a:lnTo>
                  <a:lnTo>
                    <a:pt x="112" y="314"/>
                  </a:lnTo>
                  <a:lnTo>
                    <a:pt x="102" y="316"/>
                  </a:lnTo>
                  <a:lnTo>
                    <a:pt x="92" y="316"/>
                  </a:lnTo>
                  <a:lnTo>
                    <a:pt x="92" y="316"/>
                  </a:lnTo>
                  <a:lnTo>
                    <a:pt x="72" y="314"/>
                  </a:lnTo>
                  <a:lnTo>
                    <a:pt x="54" y="310"/>
                  </a:lnTo>
                  <a:lnTo>
                    <a:pt x="38" y="300"/>
                  </a:lnTo>
                  <a:lnTo>
                    <a:pt x="24" y="288"/>
                  </a:lnTo>
                  <a:lnTo>
                    <a:pt x="14" y="272"/>
                  </a:lnTo>
                  <a:lnTo>
                    <a:pt x="6" y="254"/>
                  </a:lnTo>
                  <a:lnTo>
                    <a:pt x="2" y="23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" y="182"/>
                  </a:lnTo>
                  <a:lnTo>
                    <a:pt x="6" y="160"/>
                  </a:lnTo>
                  <a:lnTo>
                    <a:pt x="16" y="140"/>
                  </a:lnTo>
                  <a:lnTo>
                    <a:pt x="26" y="122"/>
                  </a:lnTo>
                  <a:lnTo>
                    <a:pt x="40" y="108"/>
                  </a:lnTo>
                  <a:lnTo>
                    <a:pt x="58" y="100"/>
                  </a:lnTo>
                  <a:lnTo>
                    <a:pt x="76" y="92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110" y="92"/>
                  </a:lnTo>
                  <a:lnTo>
                    <a:pt x="122" y="94"/>
                  </a:lnTo>
                  <a:lnTo>
                    <a:pt x="132" y="98"/>
                  </a:lnTo>
                  <a:lnTo>
                    <a:pt x="140" y="102"/>
                  </a:lnTo>
                  <a:lnTo>
                    <a:pt x="152" y="112"/>
                  </a:lnTo>
                  <a:lnTo>
                    <a:pt x="158" y="120"/>
                  </a:lnTo>
                  <a:lnTo>
                    <a:pt x="158" y="0"/>
                  </a:lnTo>
                  <a:close/>
                  <a:moveTo>
                    <a:pt x="108" y="274"/>
                  </a:moveTo>
                  <a:lnTo>
                    <a:pt x="108" y="274"/>
                  </a:lnTo>
                  <a:lnTo>
                    <a:pt x="122" y="272"/>
                  </a:lnTo>
                  <a:lnTo>
                    <a:pt x="134" y="268"/>
                  </a:lnTo>
                  <a:lnTo>
                    <a:pt x="142" y="260"/>
                  </a:lnTo>
                  <a:lnTo>
                    <a:pt x="150" y="250"/>
                  </a:lnTo>
                  <a:lnTo>
                    <a:pt x="150" y="250"/>
                  </a:lnTo>
                  <a:lnTo>
                    <a:pt x="156" y="236"/>
                  </a:lnTo>
                  <a:lnTo>
                    <a:pt x="158" y="222"/>
                  </a:lnTo>
                  <a:lnTo>
                    <a:pt x="160" y="198"/>
                  </a:lnTo>
                  <a:lnTo>
                    <a:pt x="160" y="198"/>
                  </a:lnTo>
                  <a:lnTo>
                    <a:pt x="158" y="184"/>
                  </a:lnTo>
                  <a:lnTo>
                    <a:pt x="156" y="170"/>
                  </a:lnTo>
                  <a:lnTo>
                    <a:pt x="152" y="160"/>
                  </a:lnTo>
                  <a:lnTo>
                    <a:pt x="146" y="150"/>
                  </a:lnTo>
                  <a:lnTo>
                    <a:pt x="140" y="142"/>
                  </a:lnTo>
                  <a:lnTo>
                    <a:pt x="132" y="138"/>
                  </a:lnTo>
                  <a:lnTo>
                    <a:pt x="122" y="134"/>
                  </a:lnTo>
                  <a:lnTo>
                    <a:pt x="112" y="132"/>
                  </a:lnTo>
                  <a:lnTo>
                    <a:pt x="112" y="132"/>
                  </a:lnTo>
                  <a:lnTo>
                    <a:pt x="104" y="134"/>
                  </a:lnTo>
                  <a:lnTo>
                    <a:pt x="98" y="136"/>
                  </a:lnTo>
                  <a:lnTo>
                    <a:pt x="86" y="142"/>
                  </a:lnTo>
                  <a:lnTo>
                    <a:pt x="78" y="150"/>
                  </a:lnTo>
                  <a:lnTo>
                    <a:pt x="72" y="162"/>
                  </a:lnTo>
                  <a:lnTo>
                    <a:pt x="68" y="174"/>
                  </a:lnTo>
                  <a:lnTo>
                    <a:pt x="66" y="186"/>
                  </a:lnTo>
                  <a:lnTo>
                    <a:pt x="64" y="206"/>
                  </a:lnTo>
                  <a:lnTo>
                    <a:pt x="64" y="206"/>
                  </a:lnTo>
                  <a:lnTo>
                    <a:pt x="66" y="220"/>
                  </a:lnTo>
                  <a:lnTo>
                    <a:pt x="68" y="232"/>
                  </a:lnTo>
                  <a:lnTo>
                    <a:pt x="70" y="244"/>
                  </a:lnTo>
                  <a:lnTo>
                    <a:pt x="74" y="254"/>
                  </a:lnTo>
                  <a:lnTo>
                    <a:pt x="80" y="262"/>
                  </a:lnTo>
                  <a:lnTo>
                    <a:pt x="88" y="270"/>
                  </a:lnTo>
                  <a:lnTo>
                    <a:pt x="98" y="274"/>
                  </a:lnTo>
                  <a:lnTo>
                    <a:pt x="108" y="274"/>
                  </a:lnTo>
                  <a:lnTo>
                    <a:pt x="108" y="27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7" name="Freeform 30"/>
            <p:cNvSpPr>
              <a:spLocks noEditPoints="1"/>
            </p:cNvSpPr>
            <p:nvPr userDrawn="1"/>
          </p:nvSpPr>
          <p:spPr bwMode="auto">
            <a:xfrm>
              <a:off x="5451" y="2047"/>
              <a:ext cx="208" cy="233"/>
            </a:xfrm>
            <a:custGeom>
              <a:avLst/>
              <a:gdLst/>
              <a:ahLst/>
              <a:cxnLst>
                <a:cxn ang="0">
                  <a:pos x="60" y="134"/>
                </a:cxn>
                <a:cxn ang="0">
                  <a:pos x="62" y="158"/>
                </a:cxn>
                <a:cxn ang="0">
                  <a:pos x="72" y="176"/>
                </a:cxn>
                <a:cxn ang="0">
                  <a:pos x="90" y="190"/>
                </a:cxn>
                <a:cxn ang="0">
                  <a:pos x="104" y="192"/>
                </a:cxn>
                <a:cxn ang="0">
                  <a:pos x="128" y="186"/>
                </a:cxn>
                <a:cxn ang="0">
                  <a:pos x="136" y="176"/>
                </a:cxn>
                <a:cxn ang="0">
                  <a:pos x="142" y="162"/>
                </a:cxn>
                <a:cxn ang="0">
                  <a:pos x="202" y="162"/>
                </a:cxn>
                <a:cxn ang="0">
                  <a:pos x="198" y="182"/>
                </a:cxn>
                <a:cxn ang="0">
                  <a:pos x="180" y="208"/>
                </a:cxn>
                <a:cxn ang="0">
                  <a:pos x="174" y="214"/>
                </a:cxn>
                <a:cxn ang="0">
                  <a:pos x="148" y="228"/>
                </a:cxn>
                <a:cxn ang="0">
                  <a:pos x="104" y="234"/>
                </a:cxn>
                <a:cxn ang="0">
                  <a:pos x="88" y="234"/>
                </a:cxn>
                <a:cxn ang="0">
                  <a:pos x="56" y="226"/>
                </a:cxn>
                <a:cxn ang="0">
                  <a:pos x="36" y="216"/>
                </a:cxn>
                <a:cxn ang="0">
                  <a:pos x="28" y="208"/>
                </a:cxn>
                <a:cxn ang="0">
                  <a:pos x="14" y="190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80"/>
                </a:cxn>
                <a:cxn ang="0">
                  <a:pos x="14" y="54"/>
                </a:cxn>
                <a:cxn ang="0">
                  <a:pos x="32" y="30"/>
                </a:cxn>
                <a:cxn ang="0">
                  <a:pos x="44" y="18"/>
                </a:cxn>
                <a:cxn ang="0">
                  <a:pos x="72" y="6"/>
                </a:cxn>
                <a:cxn ang="0">
                  <a:pos x="106" y="0"/>
                </a:cxn>
                <a:cxn ang="0">
                  <a:pos x="118" y="2"/>
                </a:cxn>
                <a:cxn ang="0">
                  <a:pos x="142" y="6"/>
                </a:cxn>
                <a:cxn ang="0">
                  <a:pos x="166" y="18"/>
                </a:cxn>
                <a:cxn ang="0">
                  <a:pos x="186" y="40"/>
                </a:cxn>
                <a:cxn ang="0">
                  <a:pos x="194" y="54"/>
                </a:cxn>
                <a:cxn ang="0">
                  <a:pos x="202" y="76"/>
                </a:cxn>
                <a:cxn ang="0">
                  <a:pos x="208" y="118"/>
                </a:cxn>
                <a:cxn ang="0">
                  <a:pos x="60" y="134"/>
                </a:cxn>
                <a:cxn ang="0">
                  <a:pos x="142" y="94"/>
                </a:cxn>
                <a:cxn ang="0">
                  <a:pos x="140" y="74"/>
                </a:cxn>
                <a:cxn ang="0">
                  <a:pos x="132" y="58"/>
                </a:cxn>
                <a:cxn ang="0">
                  <a:pos x="116" y="46"/>
                </a:cxn>
                <a:cxn ang="0">
                  <a:pos x="104" y="44"/>
                </a:cxn>
                <a:cxn ang="0">
                  <a:pos x="86" y="48"/>
                </a:cxn>
                <a:cxn ang="0">
                  <a:pos x="74" y="60"/>
                </a:cxn>
                <a:cxn ang="0">
                  <a:pos x="66" y="74"/>
                </a:cxn>
                <a:cxn ang="0">
                  <a:pos x="142" y="94"/>
                </a:cxn>
              </a:cxnLst>
              <a:rect l="0" t="0" r="r" b="b"/>
              <a:pathLst>
                <a:path w="208" h="234">
                  <a:moveTo>
                    <a:pt x="60" y="134"/>
                  </a:moveTo>
                  <a:lnTo>
                    <a:pt x="60" y="134"/>
                  </a:lnTo>
                  <a:lnTo>
                    <a:pt x="62" y="148"/>
                  </a:lnTo>
                  <a:lnTo>
                    <a:pt x="62" y="158"/>
                  </a:lnTo>
                  <a:lnTo>
                    <a:pt x="66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0" y="190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16" y="190"/>
                  </a:lnTo>
                  <a:lnTo>
                    <a:pt x="128" y="186"/>
                  </a:lnTo>
                  <a:lnTo>
                    <a:pt x="132" y="182"/>
                  </a:lnTo>
                  <a:lnTo>
                    <a:pt x="136" y="176"/>
                  </a:lnTo>
                  <a:lnTo>
                    <a:pt x="140" y="170"/>
                  </a:lnTo>
                  <a:lnTo>
                    <a:pt x="142" y="162"/>
                  </a:lnTo>
                  <a:lnTo>
                    <a:pt x="202" y="162"/>
                  </a:lnTo>
                  <a:lnTo>
                    <a:pt x="202" y="162"/>
                  </a:lnTo>
                  <a:lnTo>
                    <a:pt x="200" y="170"/>
                  </a:lnTo>
                  <a:lnTo>
                    <a:pt x="198" y="182"/>
                  </a:lnTo>
                  <a:lnTo>
                    <a:pt x="192" y="194"/>
                  </a:lnTo>
                  <a:lnTo>
                    <a:pt x="180" y="208"/>
                  </a:lnTo>
                  <a:lnTo>
                    <a:pt x="180" y="208"/>
                  </a:lnTo>
                  <a:lnTo>
                    <a:pt x="174" y="214"/>
                  </a:lnTo>
                  <a:lnTo>
                    <a:pt x="166" y="220"/>
                  </a:lnTo>
                  <a:lnTo>
                    <a:pt x="148" y="228"/>
                  </a:lnTo>
                  <a:lnTo>
                    <a:pt x="128" y="232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88" y="234"/>
                  </a:lnTo>
                  <a:lnTo>
                    <a:pt x="68" y="230"/>
                  </a:lnTo>
                  <a:lnTo>
                    <a:pt x="56" y="226"/>
                  </a:lnTo>
                  <a:lnTo>
                    <a:pt x="46" y="222"/>
                  </a:lnTo>
                  <a:lnTo>
                    <a:pt x="36" y="21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20" y="198"/>
                  </a:lnTo>
                  <a:lnTo>
                    <a:pt x="14" y="190"/>
                  </a:lnTo>
                  <a:lnTo>
                    <a:pt x="6" y="170"/>
                  </a:lnTo>
                  <a:lnTo>
                    <a:pt x="0" y="14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94"/>
                  </a:lnTo>
                  <a:lnTo>
                    <a:pt x="4" y="80"/>
                  </a:lnTo>
                  <a:lnTo>
                    <a:pt x="8" y="66"/>
                  </a:lnTo>
                  <a:lnTo>
                    <a:pt x="14" y="54"/>
                  </a:lnTo>
                  <a:lnTo>
                    <a:pt x="22" y="40"/>
                  </a:lnTo>
                  <a:lnTo>
                    <a:pt x="32" y="3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58" y="12"/>
                  </a:lnTo>
                  <a:lnTo>
                    <a:pt x="72" y="6"/>
                  </a:lnTo>
                  <a:lnTo>
                    <a:pt x="88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8" y="2"/>
                  </a:lnTo>
                  <a:lnTo>
                    <a:pt x="130" y="4"/>
                  </a:lnTo>
                  <a:lnTo>
                    <a:pt x="142" y="6"/>
                  </a:lnTo>
                  <a:lnTo>
                    <a:pt x="154" y="12"/>
                  </a:lnTo>
                  <a:lnTo>
                    <a:pt x="166" y="18"/>
                  </a:lnTo>
                  <a:lnTo>
                    <a:pt x="176" y="28"/>
                  </a:lnTo>
                  <a:lnTo>
                    <a:pt x="186" y="40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198" y="64"/>
                  </a:lnTo>
                  <a:lnTo>
                    <a:pt x="202" y="76"/>
                  </a:lnTo>
                  <a:lnTo>
                    <a:pt x="206" y="98"/>
                  </a:lnTo>
                  <a:lnTo>
                    <a:pt x="208" y="118"/>
                  </a:lnTo>
                  <a:lnTo>
                    <a:pt x="206" y="134"/>
                  </a:lnTo>
                  <a:lnTo>
                    <a:pt x="60" y="134"/>
                  </a:lnTo>
                  <a:close/>
                  <a:moveTo>
                    <a:pt x="142" y="94"/>
                  </a:moveTo>
                  <a:lnTo>
                    <a:pt x="142" y="94"/>
                  </a:lnTo>
                  <a:lnTo>
                    <a:pt x="140" y="82"/>
                  </a:lnTo>
                  <a:lnTo>
                    <a:pt x="140" y="74"/>
                  </a:lnTo>
                  <a:lnTo>
                    <a:pt x="136" y="64"/>
                  </a:lnTo>
                  <a:lnTo>
                    <a:pt x="132" y="58"/>
                  </a:lnTo>
                  <a:lnTo>
                    <a:pt x="126" y="50"/>
                  </a:lnTo>
                  <a:lnTo>
                    <a:pt x="116" y="46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94" y="46"/>
                  </a:lnTo>
                  <a:lnTo>
                    <a:pt x="86" y="48"/>
                  </a:lnTo>
                  <a:lnTo>
                    <a:pt x="78" y="52"/>
                  </a:lnTo>
                  <a:lnTo>
                    <a:pt x="74" y="60"/>
                  </a:lnTo>
                  <a:lnTo>
                    <a:pt x="68" y="66"/>
                  </a:lnTo>
                  <a:lnTo>
                    <a:pt x="66" y="74"/>
                  </a:lnTo>
                  <a:lnTo>
                    <a:pt x="62" y="94"/>
                  </a:lnTo>
                  <a:lnTo>
                    <a:pt x="142" y="94"/>
                  </a:lnTo>
                  <a:close/>
                </a:path>
              </a:pathLst>
            </a:custGeom>
            <a:solidFill>
              <a:srgbClr val="7FA3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50814"/>
            <a:ext cx="828674" cy="82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4986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DF229-E2DC-4645-A7F5-23ED380121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64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TheSans B6 Semi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3933056"/>
            <a:ext cx="6480720" cy="1440160"/>
          </a:xfrm>
          <a:solidFill>
            <a:schemeClr val="bg1">
              <a:lumMod val="85000"/>
              <a:alpha val="76000"/>
            </a:schemeClr>
          </a:solidFill>
        </p:spPr>
        <p:txBody>
          <a:bodyPr anchor="ctr" anchorCtr="0"/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How Special Are They?</a:t>
            </a:r>
            <a:b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Targeting Systemic Risk in Shadow Banking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IMFS Working Lunch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Frankfurt, February 25, 2014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Macro-economic function of private sector liquidity supply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sz="2000" b="0" dirty="0" smtClean="0"/>
              <a:t>Prudential regulation as safeguard to secure stable and constant liquidity supply </a:t>
            </a:r>
          </a:p>
          <a:p>
            <a:pPr lvl="2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own funds and liquidity requirements, corporate governance, transparency</a:t>
            </a:r>
          </a:p>
          <a:p>
            <a:pPr lvl="2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deposit insurance, lender of last resort access (backstops)</a:t>
            </a:r>
          </a:p>
          <a:p>
            <a:pPr>
              <a:spcBef>
                <a:spcPts val="2400"/>
              </a:spcBef>
            </a:pPr>
            <a:r>
              <a:rPr lang="en-US" sz="2000" b="0" dirty="0" smtClean="0">
                <a:solidFill>
                  <a:schemeClr val="tx1"/>
                </a:solidFill>
              </a:rPr>
              <a:t>Why is it needed (market failure)?</a:t>
            </a:r>
          </a:p>
          <a:p>
            <a:pPr lvl="2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particularly insufficient debt governance → representation hypothesis, </a:t>
            </a:r>
            <a:r>
              <a:rPr lang="en-US" sz="1800" dirty="0" err="1" smtClean="0">
                <a:solidFill>
                  <a:schemeClr val="tx1"/>
                </a:solidFill>
              </a:rPr>
              <a:t>Dewatripont</a:t>
            </a:r>
            <a:r>
              <a:rPr lang="en-US" sz="1800" dirty="0" smtClean="0">
                <a:solidFill>
                  <a:schemeClr val="tx1"/>
                </a:solidFill>
              </a:rPr>
              <a:t> &amp; </a:t>
            </a:r>
            <a:r>
              <a:rPr lang="en-US" sz="1800" dirty="0" err="1" smtClean="0">
                <a:solidFill>
                  <a:schemeClr val="tx1"/>
                </a:solidFill>
              </a:rPr>
              <a:t>Tirole</a:t>
            </a:r>
            <a:r>
              <a:rPr lang="en-US" sz="1800" dirty="0" smtClean="0">
                <a:solidFill>
                  <a:schemeClr val="tx1"/>
                </a:solidFill>
              </a:rPr>
              <a:t>, 1994</a:t>
            </a:r>
          </a:p>
          <a:p>
            <a:pPr lvl="2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Moral hazard as a result of deposit insurance and/or implicit government guarantees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Macro-economic function of private sector liquidity supply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Risk-insensitive funding of credit intermediation leads to excessive risk taking</a:t>
            </a:r>
            <a:r>
              <a:rPr lang="en-US" sz="2000" dirty="0" smtClean="0"/>
              <a:t>/leverage (systemic risk), Merton (1977); Merton &amp; </a:t>
            </a:r>
            <a:r>
              <a:rPr lang="en-US" sz="2000" dirty="0" err="1" smtClean="0"/>
              <a:t>Bodie</a:t>
            </a:r>
            <a:r>
              <a:rPr lang="en-US" sz="2000" dirty="0" smtClean="0"/>
              <a:t> (1993); Adrian &amp; Ashcraft (2012)</a:t>
            </a:r>
          </a:p>
          <a:p>
            <a:pPr lvl="1" algn="l">
              <a:spcBef>
                <a:spcPts val="2400"/>
              </a:spcBef>
            </a:pPr>
            <a:r>
              <a:rPr lang="en-US" sz="1800" b="0" dirty="0" smtClean="0">
                <a:solidFill>
                  <a:schemeClr val="tx1"/>
                </a:solidFill>
              </a:rPr>
              <a:t>Mispriced government support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Information asymmetries, potentially exacerbated by malfunctioning information intermediaries (CRAs) 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Function (liquidity supply) and threats (systemic risk as </a:t>
            </a:r>
            <a:r>
              <a:rPr lang="en-US" sz="2000" dirty="0" err="1" smtClean="0"/>
              <a:t>conse-quence</a:t>
            </a:r>
            <a:r>
              <a:rPr lang="en-US" sz="2000" dirty="0" smtClean="0"/>
              <a:t> of risk insensitive funding) are the same for traditional and shadow banking</a:t>
            </a:r>
            <a:endParaRPr lang="en-US" sz="2000" dirty="0"/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Run on MMMFs, repo etc.  </a:t>
            </a:r>
            <a:endParaRPr lang="en-US" sz="1800" dirty="0">
              <a:solidFill>
                <a:schemeClr val="tx1"/>
              </a:solidFill>
            </a:endParaRPr>
          </a:p>
          <a:p>
            <a:pPr lvl="1" algn="l">
              <a:spcBef>
                <a:spcPts val="2400"/>
              </a:spcBef>
            </a:pPr>
            <a:r>
              <a:rPr lang="en-US" sz="1800" b="0" dirty="0" smtClean="0">
                <a:solidFill>
                  <a:schemeClr val="tx1"/>
                </a:solidFill>
              </a:rPr>
              <a:t>Mispriced credit enhancements in securitization 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transactions (liquidity facilities)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75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Regulatory arbitrage concern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ts val="2400"/>
              </a:spcBef>
            </a:pPr>
            <a:r>
              <a:rPr lang="en-US" sz="2000" dirty="0" smtClean="0"/>
              <a:t>Capital </a:t>
            </a:r>
            <a:r>
              <a:rPr lang="en-US" sz="2000" dirty="0"/>
              <a:t>and liquidity requirements </a:t>
            </a:r>
            <a:r>
              <a:rPr lang="en-US" sz="2000" dirty="0" smtClean="0"/>
              <a:t>constitute </a:t>
            </a:r>
            <a:r>
              <a:rPr lang="en-US" sz="2000" dirty="0"/>
              <a:t>type of </a:t>
            </a:r>
            <a:r>
              <a:rPr lang="en-US" sz="2000" dirty="0" err="1"/>
              <a:t>Pigovian</a:t>
            </a:r>
            <a:r>
              <a:rPr lang="en-US" sz="2000" dirty="0"/>
              <a:t> tax that attenuates deficits in debt-governance but also prices access to safety nets</a:t>
            </a:r>
            <a:endParaRPr lang="de-DE" sz="2000" dirty="0"/>
          </a:p>
          <a:p>
            <a:pPr>
              <a:spcBef>
                <a:spcPts val="2400"/>
              </a:spcBef>
            </a:pPr>
            <a:r>
              <a:rPr lang="en-US" sz="2000" b="0" dirty="0" smtClean="0"/>
              <a:t>Chain of alternative credit intermediation, not regulated under financial stability (systemic) aspects (liquidity supply)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But to which degree is that really true? 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What is it that allows financial innovation to escape regulation?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Narrow, quasi-</a:t>
            </a:r>
            <a:r>
              <a:rPr lang="en-US" sz="1800" b="0" dirty="0" smtClean="0">
                <a:solidFill>
                  <a:schemeClr val="tx1"/>
                </a:solidFill>
              </a:rPr>
              <a:t>literalist interpretation of prudential rules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Lack of assertiveness of the law despite straightforward functional foundations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Regulatory</a:t>
            </a:r>
            <a:r>
              <a:rPr lang="de-DE" dirty="0" smtClean="0"/>
              <a:t> </a:t>
            </a:r>
            <a:r>
              <a:rPr lang="de-DE" dirty="0" err="1" smtClean="0"/>
              <a:t>arbitrage</a:t>
            </a:r>
            <a:r>
              <a:rPr lang="de-DE" dirty="0" smtClean="0"/>
              <a:t> in </a:t>
            </a:r>
            <a:r>
              <a:rPr lang="de-DE" dirty="0" err="1" smtClean="0"/>
              <a:t>securitization</a:t>
            </a:r>
            <a:r>
              <a:rPr lang="de-DE" dirty="0" smtClean="0"/>
              <a:t> </a:t>
            </a:r>
            <a:r>
              <a:rPr lang="de-DE" dirty="0" err="1" smtClean="0"/>
              <a:t>transactions</a:t>
            </a:r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de-DE" sz="1800" b="0" dirty="0" smtClean="0"/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de-DE" sz="2000" b="0" dirty="0" smtClean="0"/>
          </a:p>
          <a:p>
            <a:endParaRPr lang="de-DE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368795" y="1254642"/>
            <a:ext cx="492443" cy="4334598"/>
          </a:xfrm>
          <a:prstGeom prst="rect">
            <a:avLst/>
          </a:prstGeom>
          <a:solidFill>
            <a:schemeClr val="accent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Demand </a:t>
            </a:r>
            <a:r>
              <a:rPr lang="de-DE" sz="2000" b="1" dirty="0" err="1" smtClean="0">
                <a:solidFill>
                  <a:schemeClr val="bg1"/>
                </a:solidFill>
              </a:rPr>
              <a:t>for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liquidity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368699" y="1254641"/>
            <a:ext cx="492443" cy="4334599"/>
          </a:xfrm>
          <a:prstGeom prst="rect">
            <a:avLst/>
          </a:prstGeom>
          <a:solidFill>
            <a:schemeClr val="accent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chemeClr val="bg1"/>
                </a:solidFill>
              </a:rPr>
              <a:t>Available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liquidity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" name="Pfeil nach rechts 2"/>
          <p:cNvSpPr/>
          <p:nvPr/>
        </p:nvSpPr>
        <p:spPr bwMode="gray">
          <a:xfrm>
            <a:off x="992366" y="2871168"/>
            <a:ext cx="1663993" cy="1010093"/>
          </a:xfrm>
          <a:prstGeom prst="rightArrow">
            <a:avLst>
              <a:gd name="adj1" fmla="val 100000"/>
              <a:gd name="adj2" fmla="val 27895"/>
            </a:avLst>
          </a:prstGeom>
          <a:solidFill>
            <a:srgbClr val="7FA4C4"/>
          </a:solidFill>
          <a:ln w="9525" algn="ctr">
            <a:noFill/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r>
              <a:rPr lang="de-DE" sz="1600" b="1" dirty="0" err="1" smtClean="0">
                <a:solidFill>
                  <a:schemeClr val="bg1"/>
                </a:solidFill>
                <a:ea typeface="Gulim" pitchFamily="34" charset="-127"/>
              </a:rPr>
              <a:t>Mortgage</a:t>
            </a:r>
            <a:endParaRPr lang="de-DE" sz="1600" b="1" dirty="0" smtClean="0">
              <a:solidFill>
                <a:schemeClr val="bg1"/>
              </a:solidFill>
              <a:ea typeface="Gulim" pitchFamily="34" charset="-127"/>
            </a:endParaRPr>
          </a:p>
          <a:p>
            <a:pPr algn="ctr" eaLnBrk="0" hangingPunct="0"/>
            <a:r>
              <a:rPr lang="de-DE" sz="1600" b="1" dirty="0" err="1" smtClean="0">
                <a:solidFill>
                  <a:schemeClr val="bg1"/>
                </a:solidFill>
                <a:ea typeface="Gulim" pitchFamily="34" charset="-127"/>
              </a:rPr>
              <a:t>finance</a:t>
            </a:r>
            <a:r>
              <a:rPr lang="de-DE" sz="1600" b="1" dirty="0" smtClean="0">
                <a:solidFill>
                  <a:schemeClr val="bg1"/>
                </a:solidFill>
                <a:ea typeface="Gulim" pitchFamily="34" charset="-127"/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  <a:ea typeface="Gulim" pitchFamily="34" charset="-127"/>
              </a:rPr>
              <a:t>company</a:t>
            </a:r>
            <a:endParaRPr lang="de-DE" sz="1600" b="1" dirty="0" smtClean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8" name="Pfeil nach rechts 7"/>
          <p:cNvSpPr/>
          <p:nvPr/>
        </p:nvSpPr>
        <p:spPr bwMode="gray">
          <a:xfrm>
            <a:off x="2656359" y="2871167"/>
            <a:ext cx="3749754" cy="1010093"/>
          </a:xfrm>
          <a:prstGeom prst="rightArrow">
            <a:avLst>
              <a:gd name="adj1" fmla="val 100000"/>
              <a:gd name="adj2" fmla="val 20526"/>
            </a:avLst>
          </a:prstGeom>
          <a:solidFill>
            <a:srgbClr val="7FA4C4"/>
          </a:solidFill>
          <a:ln w="9525" algn="ctr">
            <a:noFill/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r>
              <a:rPr lang="de-DE" sz="1600" b="1" dirty="0" err="1" smtClean="0">
                <a:solidFill>
                  <a:schemeClr val="bg1"/>
                </a:solidFill>
                <a:ea typeface="Gulim" pitchFamily="34" charset="-127"/>
              </a:rPr>
              <a:t>Conduit</a:t>
            </a:r>
            <a:endParaRPr lang="de-DE" sz="1600" b="1" dirty="0" smtClean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10" name="Pfeil nach rechts 9"/>
          <p:cNvSpPr/>
          <p:nvPr/>
        </p:nvSpPr>
        <p:spPr bwMode="gray">
          <a:xfrm>
            <a:off x="6406113" y="2871169"/>
            <a:ext cx="1876650" cy="1010093"/>
          </a:xfrm>
          <a:prstGeom prst="rightArrow">
            <a:avLst>
              <a:gd name="adj1" fmla="val 100000"/>
              <a:gd name="adj2" fmla="val 27895"/>
            </a:avLst>
          </a:prstGeom>
          <a:solidFill>
            <a:srgbClr val="7FA4C4"/>
          </a:solidFill>
          <a:ln w="9525" algn="ctr">
            <a:noFill/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r>
              <a:rPr lang="de-DE" sz="1600" b="1" dirty="0" smtClean="0">
                <a:solidFill>
                  <a:schemeClr val="bg1"/>
                </a:solidFill>
                <a:ea typeface="Gulim" pitchFamily="34" charset="-127"/>
              </a:rPr>
              <a:t>Money</a:t>
            </a:r>
            <a:br>
              <a:rPr lang="de-DE" sz="1600" b="1" dirty="0" smtClean="0">
                <a:solidFill>
                  <a:schemeClr val="bg1"/>
                </a:solidFill>
                <a:ea typeface="Gulim" pitchFamily="34" charset="-127"/>
              </a:rPr>
            </a:br>
            <a:r>
              <a:rPr lang="de-DE" sz="1600" b="1" dirty="0" smtClean="0">
                <a:solidFill>
                  <a:schemeClr val="bg1"/>
                </a:solidFill>
                <a:ea typeface="Gulim" pitchFamily="34" charset="-127"/>
              </a:rPr>
              <a:t>Market</a:t>
            </a:r>
            <a:br>
              <a:rPr lang="de-DE" sz="1600" b="1" dirty="0" smtClean="0">
                <a:solidFill>
                  <a:schemeClr val="bg1"/>
                </a:solidFill>
                <a:ea typeface="Gulim" pitchFamily="34" charset="-127"/>
              </a:rPr>
            </a:br>
            <a:r>
              <a:rPr lang="de-DE" sz="1600" b="1" dirty="0" smtClean="0">
                <a:solidFill>
                  <a:schemeClr val="bg1"/>
                </a:solidFill>
                <a:ea typeface="Gulim" pitchFamily="34" charset="-127"/>
              </a:rPr>
              <a:t>Funds</a:t>
            </a:r>
          </a:p>
        </p:txBody>
      </p:sp>
      <p:sp>
        <p:nvSpPr>
          <p:cNvPr id="16" name="Pfeil nach rechts 15"/>
          <p:cNvSpPr/>
          <p:nvPr/>
        </p:nvSpPr>
        <p:spPr bwMode="gray">
          <a:xfrm rot="16200000">
            <a:off x="4181250" y="4027980"/>
            <a:ext cx="694663" cy="3549503"/>
          </a:xfrm>
          <a:prstGeom prst="rightArrow">
            <a:avLst>
              <a:gd name="adj1" fmla="val 100000"/>
              <a:gd name="adj2" fmla="val 20526"/>
            </a:avLst>
          </a:prstGeom>
          <a:solidFill>
            <a:srgbClr val="7FA4C4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vert" rtlCol="0" anchor="ctr" anchorCtr="1"/>
          <a:lstStyle/>
          <a:p>
            <a:pPr algn="ctr" eaLnBrk="0" hangingPunct="0"/>
            <a:r>
              <a:rPr lang="de-DE" sz="1600" b="1" dirty="0" smtClean="0">
                <a:solidFill>
                  <a:schemeClr val="bg1"/>
                </a:solidFill>
                <a:ea typeface="Gulim" pitchFamily="34" charset="-127"/>
              </a:rPr>
              <a:t>Sponsor </a:t>
            </a:r>
            <a:br>
              <a:rPr lang="de-DE" sz="1600" b="1" dirty="0" smtClean="0">
                <a:solidFill>
                  <a:schemeClr val="bg1"/>
                </a:solidFill>
                <a:ea typeface="Gulim" pitchFamily="34" charset="-127"/>
              </a:rPr>
            </a:br>
            <a:r>
              <a:rPr lang="de-DE" sz="1600" b="1" dirty="0" smtClean="0">
                <a:solidFill>
                  <a:schemeClr val="bg1"/>
                </a:solidFill>
                <a:ea typeface="Gulim" pitchFamily="34" charset="-127"/>
              </a:rPr>
              <a:t>(Bank)</a:t>
            </a:r>
          </a:p>
        </p:txBody>
      </p:sp>
      <p:sp>
        <p:nvSpPr>
          <p:cNvPr id="19" name="Pfeil nach rechts 18"/>
          <p:cNvSpPr/>
          <p:nvPr/>
        </p:nvSpPr>
        <p:spPr bwMode="gray">
          <a:xfrm rot="16200000" flipH="1">
            <a:off x="4237411" y="-34192"/>
            <a:ext cx="587647" cy="3554808"/>
          </a:xfrm>
          <a:prstGeom prst="rightArrow">
            <a:avLst>
              <a:gd name="adj1" fmla="val 100000"/>
              <a:gd name="adj2" fmla="val 20526"/>
            </a:avLst>
          </a:prstGeom>
          <a:solidFill>
            <a:srgbClr val="7FA4C4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vert" rtlCol="0" anchor="ctr" anchorCtr="1"/>
          <a:lstStyle/>
          <a:p>
            <a:pPr algn="ctr" eaLnBrk="0" hangingPunct="0"/>
            <a:r>
              <a:rPr lang="de-DE" sz="1600" b="1" dirty="0" smtClean="0">
                <a:solidFill>
                  <a:schemeClr val="bg1"/>
                </a:solidFill>
                <a:ea typeface="Gulim" pitchFamily="34" charset="-127"/>
              </a:rPr>
              <a:t>CRA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555337" y="302227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Asset </a:t>
            </a:r>
            <a:br>
              <a:rPr lang="de-DE" sz="16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 err="1" smtClean="0">
                <a:solidFill>
                  <a:schemeClr val="bg1"/>
                </a:solidFill>
              </a:rPr>
              <a:t>maturity</a:t>
            </a:r>
            <a:r>
              <a:rPr lang="de-DE" sz="1200" dirty="0" smtClean="0">
                <a:solidFill>
                  <a:schemeClr val="bg1"/>
                </a:solidFill>
              </a:rPr>
              <a:t>: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 3-5 </a:t>
            </a:r>
            <a:r>
              <a:rPr lang="de-DE" sz="1200" dirty="0" err="1" smtClean="0">
                <a:solidFill>
                  <a:schemeClr val="bg1"/>
                </a:solidFill>
              </a:rPr>
              <a:t>years</a:t>
            </a:r>
            <a:r>
              <a:rPr lang="de-DE" sz="1200" dirty="0" smtClean="0">
                <a:solidFill>
                  <a:schemeClr val="bg1"/>
                </a:solidFill>
              </a:rPr>
              <a:t>)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943905" y="3022272"/>
            <a:ext cx="146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ABCP</a:t>
            </a:r>
            <a:r>
              <a:rPr lang="de-DE" sz="1200" dirty="0" smtClean="0">
                <a:solidFill>
                  <a:schemeClr val="bg1"/>
                </a:solidFill>
              </a:rPr>
              <a:t>: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 (</a:t>
            </a:r>
            <a:r>
              <a:rPr lang="de-DE" sz="1200" dirty="0" err="1" smtClean="0">
                <a:solidFill>
                  <a:schemeClr val="bg1"/>
                </a:solidFill>
              </a:rPr>
              <a:t>maturity</a:t>
            </a:r>
            <a:r>
              <a:rPr lang="de-DE" sz="1200" dirty="0" smtClean="0">
                <a:solidFill>
                  <a:schemeClr val="bg1"/>
                </a:solidFill>
              </a:rPr>
              <a:t>: 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30 </a:t>
            </a:r>
            <a:r>
              <a:rPr lang="de-DE" sz="1200" dirty="0" err="1">
                <a:solidFill>
                  <a:schemeClr val="bg1"/>
                </a:solidFill>
              </a:rPr>
              <a:t>days</a:t>
            </a:r>
            <a:r>
              <a:rPr lang="de-DE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0" name="Richtungspfeil 29"/>
          <p:cNvSpPr/>
          <p:nvPr/>
        </p:nvSpPr>
        <p:spPr bwMode="gray">
          <a:xfrm rot="16200000">
            <a:off x="3777223" y="4427941"/>
            <a:ext cx="1553413" cy="460055"/>
          </a:xfrm>
          <a:prstGeom prst="homePlate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r>
              <a:rPr lang="de-DE" b="1" dirty="0" err="1" smtClean="0">
                <a:solidFill>
                  <a:schemeClr val="bg1"/>
                </a:solidFill>
                <a:ea typeface="Gulim" pitchFamily="34" charset="-127"/>
              </a:rPr>
              <a:t>Credit</a:t>
            </a:r>
            <a:r>
              <a:rPr lang="de-DE" b="1" dirty="0" smtClean="0">
                <a:solidFill>
                  <a:schemeClr val="bg1"/>
                </a:solidFill>
                <a:ea typeface="Gulim" pitchFamily="34" charset="-127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ea typeface="Gulim" pitchFamily="34" charset="-127"/>
              </a:rPr>
              <a:t>guaratee</a:t>
            </a:r>
            <a:endParaRPr lang="de-DE" b="1" dirty="0" smtClean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31" name="Richtungspfeil 30"/>
          <p:cNvSpPr/>
          <p:nvPr/>
        </p:nvSpPr>
        <p:spPr bwMode="gray">
          <a:xfrm rot="16200000">
            <a:off x="3782878" y="4424526"/>
            <a:ext cx="1553413" cy="460055"/>
          </a:xfrm>
          <a:prstGeom prst="homePlate">
            <a:avLst/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r>
              <a:rPr lang="de-DE" b="1" dirty="0" err="1" smtClean="0">
                <a:solidFill>
                  <a:schemeClr val="bg1"/>
                </a:solidFill>
                <a:ea typeface="Gulim" pitchFamily="34" charset="-127"/>
              </a:rPr>
              <a:t>Liquidity</a:t>
            </a:r>
            <a:r>
              <a:rPr lang="de-DE" b="1" dirty="0" smtClean="0">
                <a:solidFill>
                  <a:schemeClr val="bg1"/>
                </a:solidFill>
                <a:ea typeface="Gulim" pitchFamily="34" charset="-127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ea typeface="Gulim" pitchFamily="34" charset="-127"/>
              </a:rPr>
              <a:t>facility</a:t>
            </a:r>
            <a:endParaRPr lang="de-DE" b="1" dirty="0" smtClean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710220" y="2312297"/>
            <a:ext cx="687574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abic Typesetting" pitchFamily="66" charset="-78"/>
                <a:cs typeface="Arabic Typesetting" pitchFamily="66" charset="-78"/>
              </a:rPr>
              <a:t>AAA</a:t>
            </a:r>
            <a:endParaRPr lang="de-DE" sz="24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11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6" grpId="0" animBg="1"/>
      <p:bldP spid="19" grpId="0" animBg="1"/>
      <p:bldP spid="22" grpId="0"/>
      <p:bldP spid="23" grpId="0"/>
      <p:bldP spid="30" grpId="0" animBg="1"/>
      <p:bldP spid="30" grpId="1" animBg="1"/>
      <p:bldP spid="31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Treatment of ABCP conduits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0" dirty="0" smtClean="0"/>
              <a:t>Only </a:t>
            </a:r>
            <a:r>
              <a:rPr lang="en-US" sz="2000" dirty="0" smtClean="0"/>
              <a:t>viable if </a:t>
            </a:r>
            <a:r>
              <a:rPr lang="en-US" sz="2000" b="0" dirty="0" smtClean="0"/>
              <a:t>liquidity facilities treated as off-balance sheet, zero-risk-weight transactions</a:t>
            </a:r>
          </a:p>
          <a:p>
            <a:pPr lvl="2" algn="l">
              <a:spcBef>
                <a:spcPts val="12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accounting standards (Bratton &amp; </a:t>
            </a:r>
            <a:r>
              <a:rPr lang="en-US" sz="1800" dirty="0" err="1" smtClean="0">
                <a:solidFill>
                  <a:schemeClr val="tx1"/>
                </a:solidFill>
              </a:rPr>
              <a:t>Levitin</a:t>
            </a:r>
            <a:r>
              <a:rPr lang="en-US" sz="1800" dirty="0" smtClean="0">
                <a:solidFill>
                  <a:schemeClr val="tx1"/>
                </a:solidFill>
              </a:rPr>
              <a:t>, 2013) </a:t>
            </a:r>
          </a:p>
          <a:p>
            <a:pPr lvl="2" algn="l">
              <a:spcBef>
                <a:spcPts val="1200"/>
              </a:spcBef>
            </a:pPr>
            <a:r>
              <a:rPr lang="en-US" sz="1800" b="0" dirty="0" smtClean="0">
                <a:solidFill>
                  <a:schemeClr val="tx1"/>
                </a:solidFill>
              </a:rPr>
              <a:t>micro-prudential bank regulation</a:t>
            </a:r>
          </a:p>
          <a:p>
            <a:pPr>
              <a:spcBef>
                <a:spcPts val="1200"/>
              </a:spcBef>
            </a:pPr>
            <a:r>
              <a:rPr lang="en-US" sz="2000" b="0" dirty="0" smtClean="0"/>
              <a:t>Banking Directive 2000/12/EC, Annex II on classification of off-balance sheet transactions</a:t>
            </a:r>
          </a:p>
          <a:p>
            <a:pPr lvl="2" algn="l"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„</a:t>
            </a:r>
            <a:r>
              <a:rPr lang="en-US" sz="1800" b="1" dirty="0" smtClean="0">
                <a:solidFill>
                  <a:schemeClr val="tx1"/>
                </a:solidFill>
              </a:rPr>
              <a:t>full risk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Guarantees having the character of credit substitutes…</a:t>
            </a:r>
          </a:p>
          <a:p>
            <a:pPr lvl="2" algn="l"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other items carrying full risk</a:t>
            </a:r>
            <a:r>
              <a:rPr lang="de-DE" sz="1800" dirty="0" smtClean="0">
                <a:solidFill>
                  <a:schemeClr val="tx1"/>
                </a:solidFill>
              </a:rPr>
              <a:t>…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</a:p>
          <a:p>
            <a:pPr lvl="2" algn="l">
              <a:spcBef>
                <a:spcPts val="6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low risk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Undrawn </a:t>
            </a:r>
            <a:r>
              <a:rPr lang="en-US" sz="1800" b="0" dirty="0">
                <a:solidFill>
                  <a:schemeClr val="tx1"/>
                </a:solidFill>
              </a:rPr>
              <a:t>credit facilities (agreements to lend, purchase </a:t>
            </a:r>
            <a:r>
              <a:rPr lang="en-US" sz="1800" b="0" dirty="0" smtClean="0">
                <a:solidFill>
                  <a:schemeClr val="tx1"/>
                </a:solidFill>
              </a:rPr>
              <a:t>securities</a:t>
            </a:r>
            <a:r>
              <a:rPr lang="en-US" sz="1800" b="0" dirty="0">
                <a:solidFill>
                  <a:schemeClr val="tx1"/>
                </a:solidFill>
              </a:rPr>
              <a:t>, provide guarantees or acceptance facilities</a:t>
            </a:r>
            <a:r>
              <a:rPr lang="en-US" sz="1800" b="0" dirty="0" smtClean="0">
                <a:solidFill>
                  <a:schemeClr val="tx1"/>
                </a:solidFill>
              </a:rPr>
              <a:t>)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with an </a:t>
            </a:r>
            <a:r>
              <a:rPr lang="en-US" sz="1800" b="0" dirty="0">
                <a:solidFill>
                  <a:schemeClr val="tx1"/>
                </a:solidFill>
              </a:rPr>
              <a:t>original maturity of up to and including one </a:t>
            </a:r>
            <a:r>
              <a:rPr lang="en-US" sz="1800" b="0" dirty="0" smtClean="0">
                <a:solidFill>
                  <a:schemeClr val="tx1"/>
                </a:solidFill>
              </a:rPr>
              <a:t/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year </a:t>
            </a:r>
            <a:r>
              <a:rPr lang="en-US" sz="1800" b="0" dirty="0">
                <a:solidFill>
                  <a:schemeClr val="tx1"/>
                </a:solidFill>
              </a:rPr>
              <a:t>or which may be cancelled unconditionally at </a:t>
            </a:r>
            <a:r>
              <a:rPr lang="en-US" sz="1800" b="0" dirty="0" smtClean="0">
                <a:solidFill>
                  <a:schemeClr val="tx1"/>
                </a:solidFill>
              </a:rPr>
              <a:t/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any time </a:t>
            </a:r>
            <a:r>
              <a:rPr lang="de-DE" sz="1800" b="0" dirty="0" err="1" smtClean="0">
                <a:solidFill>
                  <a:schemeClr val="tx1"/>
                </a:solidFill>
              </a:rPr>
              <a:t>without</a:t>
            </a:r>
            <a:r>
              <a:rPr lang="de-DE" sz="1800" b="0" dirty="0" smtClean="0">
                <a:solidFill>
                  <a:schemeClr val="tx1"/>
                </a:solidFill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</a:rPr>
              <a:t>notice</a:t>
            </a:r>
            <a:r>
              <a:rPr lang="de-DE" sz="1800" b="0" dirty="0" smtClean="0">
                <a:solidFill>
                  <a:schemeClr val="tx1"/>
                </a:solidFill>
              </a:rPr>
              <a:t>.</a:t>
            </a:r>
            <a:r>
              <a:rPr lang="de-DE" sz="1800" dirty="0" smtClean="0">
                <a:solidFill>
                  <a:schemeClr val="tx1"/>
                </a:solidFill>
              </a:rPr>
              <a:t>“</a:t>
            </a:r>
          </a:p>
          <a:p>
            <a:pPr marL="719138" lvl="3" indent="0" algn="l">
              <a:buNone/>
            </a:pPr>
            <a:endParaRPr lang="de-DE" sz="1800" dirty="0" smtClean="0">
              <a:solidFill>
                <a:schemeClr val="tx1"/>
              </a:solidFill>
            </a:endParaRPr>
          </a:p>
          <a:p>
            <a:pPr lvl="2">
              <a:spcBef>
                <a:spcPts val="2400"/>
              </a:spcBef>
              <a:buFont typeface="Symbol" pitchFamily="18" charset="2"/>
              <a:buChar char="-"/>
            </a:pPr>
            <a:endParaRPr lang="de-DE" sz="1800" b="0" dirty="0" smtClean="0"/>
          </a:p>
          <a:p>
            <a:pPr>
              <a:buFont typeface="Arial" pitchFamily="34" charset="0"/>
              <a:buChar char="•"/>
            </a:pP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34414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consolidation requirement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sz="2000" dirty="0" smtClean="0"/>
              <a:t>In 2009 </a:t>
            </a:r>
            <a:r>
              <a:rPr lang="en-US" sz="2000" b="0" dirty="0" smtClean="0"/>
              <a:t>FASB (US) announced FAS 166 and 167 (similar IFRS 10) that requires consolidations of conduit if sponsor</a:t>
            </a:r>
          </a:p>
          <a:p>
            <a:pPr lvl="1" algn="l">
              <a:spcBef>
                <a:spcPts val="2400"/>
              </a:spcBef>
            </a:pPr>
            <a:r>
              <a:rPr lang="en-US" sz="1800" b="0" dirty="0" smtClean="0">
                <a:solidFill>
                  <a:schemeClr val="tx1"/>
                </a:solidFill>
              </a:rPr>
              <a:t>has power to direct activities that most significantly affect performance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has obligation to absorb significant losses or right to receive significant benefits from entity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</a:pPr>
            <a:r>
              <a:rPr lang="en-US" sz="2000" b="0" dirty="0" smtClean="0"/>
              <a:t>(Some) ABCP conduits already structured in a way to avoid accounting consolidation → sell first loss tranche to third party</a:t>
            </a:r>
          </a:p>
          <a:p>
            <a:pPr>
              <a:spcBef>
                <a:spcPts val="2400"/>
              </a:spcBef>
            </a:pPr>
            <a:r>
              <a:rPr lang="en-US" sz="2000" b="0" dirty="0" smtClean="0"/>
              <a:t>Race between hare and turtle continued?</a:t>
            </a: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25321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MMMF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repo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2000" dirty="0" smtClean="0"/>
              <a:t>The US experience 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Reserve Primary Fund (CNAV-fund) breaks the buck, i.e. values shares below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par, due to massive write-offs on Lehman CP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Run on MMMF within and outside of the group (redemption of &gt;$300 billion/week)  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Fed and Treasury provide ad hoc back stop (AMLF)</a:t>
            </a:r>
          </a:p>
          <a:p>
            <a:pPr>
              <a:spcBef>
                <a:spcPts val="24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Amendment of </a:t>
            </a:r>
            <a:r>
              <a:rPr lang="en-US" sz="2000" dirty="0"/>
              <a:t>Investment Company Act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rule 2a-7 that </a:t>
            </a:r>
            <a:r>
              <a:rPr lang="en-US" sz="2000" i="1" dirty="0" smtClean="0">
                <a:solidFill>
                  <a:schemeClr val="tx1"/>
                </a:solidFill>
                <a:latin typeface="+mj-lt"/>
              </a:rPr>
              <a:t>inter alia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reclassifies &gt;7-day repo transactions as illiquid instruments </a:t>
            </a:r>
            <a:r>
              <a:rPr lang="en-US" sz="2000" dirty="0" smtClean="0">
                <a:latin typeface="+mj-lt"/>
              </a:rPr>
              <a:t>of which MMMF may hold only smaller amounts </a:t>
            </a:r>
          </a:p>
          <a:p>
            <a:pPr>
              <a:spcBef>
                <a:spcPts val="24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But: banks set up SPEs that issue CP to MMMFs and </a:t>
            </a:r>
            <a:br>
              <a:rPr lang="en-US" sz="2000" dirty="0" smtClean="0">
                <a:solidFill>
                  <a:schemeClr val="tx1"/>
                </a:solidFill>
                <a:latin typeface="+mj-lt"/>
              </a:rPr>
            </a:b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use proceeds in reverse repo with broker dealer (CCP)</a:t>
            </a:r>
          </a:p>
          <a:p>
            <a:pPr lvl="1" algn="l">
              <a:spcBef>
                <a:spcPts val="2400"/>
              </a:spcBef>
            </a:pPr>
            <a:endParaRPr lang="de-DE" sz="2000" dirty="0" smtClean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</a:pPr>
            <a:endParaRPr lang="de-DE" b="0" dirty="0">
              <a:solidFill>
                <a:schemeClr val="tx1"/>
              </a:solidFill>
              <a:latin typeface="Trebuchet MS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5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Regulatory arbitrage via CCP 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de-DE" sz="1800" b="0" dirty="0" smtClean="0"/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de-DE" sz="2000" b="0" dirty="0" smtClean="0"/>
          </a:p>
          <a:p>
            <a:endParaRPr lang="de-DE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368795" y="1254642"/>
            <a:ext cx="492443" cy="4334598"/>
          </a:xfrm>
          <a:prstGeom prst="rect">
            <a:avLst/>
          </a:prstGeom>
          <a:solidFill>
            <a:schemeClr val="accent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Demand </a:t>
            </a:r>
            <a:r>
              <a:rPr lang="de-DE" sz="2000" b="1" dirty="0" err="1" smtClean="0">
                <a:solidFill>
                  <a:schemeClr val="bg1"/>
                </a:solidFill>
              </a:rPr>
              <a:t>for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liquidity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368699" y="1254641"/>
            <a:ext cx="492443" cy="4334599"/>
          </a:xfrm>
          <a:prstGeom prst="rect">
            <a:avLst/>
          </a:prstGeom>
          <a:solidFill>
            <a:schemeClr val="accent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chemeClr val="bg1"/>
                </a:solidFill>
              </a:rPr>
              <a:t>Available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liquidity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" name="Pfeil nach rechts 2"/>
          <p:cNvSpPr/>
          <p:nvPr/>
        </p:nvSpPr>
        <p:spPr bwMode="gray">
          <a:xfrm>
            <a:off x="992366" y="4149080"/>
            <a:ext cx="2283490" cy="1010093"/>
          </a:xfrm>
          <a:prstGeom prst="rightArrow">
            <a:avLst>
              <a:gd name="adj1" fmla="val 100000"/>
              <a:gd name="adj2" fmla="val 27895"/>
            </a:avLst>
          </a:prstGeom>
          <a:solidFill>
            <a:srgbClr val="7FA4C4"/>
          </a:solidFill>
          <a:ln w="9525" algn="ctr">
            <a:noFill/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r>
              <a:rPr lang="de-DE" sz="1600" b="1" dirty="0" smtClean="0">
                <a:solidFill>
                  <a:schemeClr val="bg1"/>
                </a:solidFill>
                <a:ea typeface="Gulim" pitchFamily="34" charset="-127"/>
              </a:rPr>
              <a:t>Bank</a:t>
            </a:r>
          </a:p>
        </p:txBody>
      </p:sp>
      <p:sp>
        <p:nvSpPr>
          <p:cNvPr id="8" name="Pfeil nach rechts 7"/>
          <p:cNvSpPr/>
          <p:nvPr/>
        </p:nvSpPr>
        <p:spPr bwMode="gray">
          <a:xfrm>
            <a:off x="3275856" y="4150957"/>
            <a:ext cx="2808312" cy="1010093"/>
          </a:xfrm>
          <a:prstGeom prst="rightArrow">
            <a:avLst>
              <a:gd name="adj1" fmla="val 100000"/>
              <a:gd name="adj2" fmla="val 20526"/>
            </a:avLst>
          </a:prstGeom>
          <a:solidFill>
            <a:srgbClr val="7FA4C4"/>
          </a:solidFill>
          <a:ln w="9525" algn="ctr">
            <a:noFill/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r>
              <a:rPr lang="de-DE" sz="1600" b="1" dirty="0" err="1" smtClean="0">
                <a:solidFill>
                  <a:schemeClr val="bg1"/>
                </a:solidFill>
                <a:ea typeface="Gulim" pitchFamily="34" charset="-127"/>
              </a:rPr>
              <a:t>Conduit</a:t>
            </a:r>
            <a:endParaRPr lang="de-DE" sz="1600" b="1" dirty="0" smtClean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10" name="Pfeil nach rechts 9"/>
          <p:cNvSpPr/>
          <p:nvPr/>
        </p:nvSpPr>
        <p:spPr bwMode="gray">
          <a:xfrm>
            <a:off x="6084168" y="4150957"/>
            <a:ext cx="2198595" cy="1010093"/>
          </a:xfrm>
          <a:prstGeom prst="rightArrow">
            <a:avLst>
              <a:gd name="adj1" fmla="val 100000"/>
              <a:gd name="adj2" fmla="val 27895"/>
            </a:avLst>
          </a:prstGeom>
          <a:solidFill>
            <a:srgbClr val="7FA4C4"/>
          </a:solidFill>
          <a:ln w="9525" algn="ctr">
            <a:noFill/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r>
              <a:rPr lang="de-DE" sz="1600" b="1" dirty="0" smtClean="0">
                <a:solidFill>
                  <a:schemeClr val="bg1"/>
                </a:solidFill>
                <a:ea typeface="Gulim" pitchFamily="34" charset="-127"/>
              </a:rPr>
              <a:t>MMMF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133476" y="4500237"/>
            <a:ext cx="1240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solidFill>
                  <a:schemeClr val="bg1"/>
                </a:solidFill>
              </a:rPr>
              <a:t>repo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943905" y="4484846"/>
            <a:ext cx="146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CCP 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7" name="Pfeil nach rechts 16"/>
          <p:cNvSpPr/>
          <p:nvPr/>
        </p:nvSpPr>
        <p:spPr bwMode="gray">
          <a:xfrm>
            <a:off x="992366" y="1628800"/>
            <a:ext cx="3579634" cy="1010093"/>
          </a:xfrm>
          <a:prstGeom prst="rightArrow">
            <a:avLst>
              <a:gd name="adj1" fmla="val 100000"/>
              <a:gd name="adj2" fmla="val 27895"/>
            </a:avLst>
          </a:prstGeom>
          <a:solidFill>
            <a:srgbClr val="7FA4C4"/>
          </a:solidFill>
          <a:ln w="9525" algn="ctr">
            <a:noFill/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r>
              <a:rPr lang="de-DE" sz="1600" b="1" dirty="0" smtClean="0">
                <a:solidFill>
                  <a:schemeClr val="bg1"/>
                </a:solidFill>
                <a:ea typeface="Gulim" pitchFamily="34" charset="-127"/>
              </a:rPr>
              <a:t>Bank</a:t>
            </a:r>
          </a:p>
        </p:txBody>
      </p:sp>
      <p:sp>
        <p:nvSpPr>
          <p:cNvPr id="18" name="Pfeil nach rechts 17"/>
          <p:cNvSpPr/>
          <p:nvPr/>
        </p:nvSpPr>
        <p:spPr bwMode="gray">
          <a:xfrm>
            <a:off x="4571999" y="1628799"/>
            <a:ext cx="3710763" cy="1010093"/>
          </a:xfrm>
          <a:prstGeom prst="rightArrow">
            <a:avLst>
              <a:gd name="adj1" fmla="val 100000"/>
              <a:gd name="adj2" fmla="val 27895"/>
            </a:avLst>
          </a:prstGeom>
          <a:solidFill>
            <a:srgbClr val="7FA4C4"/>
          </a:solidFill>
          <a:ln w="9525" algn="ctr">
            <a:noFill/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r>
              <a:rPr lang="de-DE" sz="1600" b="1" dirty="0" smtClean="0">
                <a:solidFill>
                  <a:schemeClr val="bg1"/>
                </a:solidFill>
                <a:ea typeface="Gulim" pitchFamily="34" charset="-127"/>
              </a:rPr>
              <a:t>MMMF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445775" y="199738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repo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043067" y="4375282"/>
            <a:ext cx="147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(</a:t>
            </a:r>
            <a:r>
              <a:rPr lang="de-DE" sz="1400" dirty="0" err="1" smtClean="0">
                <a:solidFill>
                  <a:schemeClr val="bg1"/>
                </a:solidFill>
              </a:rPr>
              <a:t>synthetic</a:t>
            </a:r>
            <a:r>
              <a:rPr lang="de-DE" sz="1400" dirty="0" smtClean="0">
                <a:solidFill>
                  <a:schemeClr val="bg1"/>
                </a:solidFill>
              </a:rPr>
              <a:t>) </a:t>
            </a:r>
            <a:r>
              <a:rPr lang="de-DE" sz="1400" dirty="0" err="1" smtClean="0">
                <a:solidFill>
                  <a:schemeClr val="bg1"/>
                </a:solidFill>
              </a:rPr>
              <a:t>security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183983" y="1872235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(synthetic) security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6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22" grpId="0"/>
      <p:bldP spid="23" grpId="0"/>
      <p:bldP spid="17" grpId="0" animBg="1"/>
      <p:bldP spid="18" grpId="0" animBg="1"/>
      <p:bldP spid="20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Normative approach to applying prudential rules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GB" sz="2000" dirty="0" smtClean="0"/>
              <a:t>Arbitrage facilitated by quasi-literalist </a:t>
            </a:r>
            <a:r>
              <a:rPr lang="en-GB" sz="2000" dirty="0"/>
              <a:t>stance of supervisors in the face of financial and/or legal </a:t>
            </a:r>
            <a:r>
              <a:rPr lang="en-GB" sz="2000" dirty="0" smtClean="0"/>
              <a:t>innovation (legalistic approach)</a:t>
            </a:r>
            <a:endParaRPr lang="en-US" sz="2000" dirty="0" smtClean="0"/>
          </a:p>
          <a:p>
            <a:pPr>
              <a:spcBef>
                <a:spcPts val="2400"/>
              </a:spcBef>
            </a:pPr>
            <a:r>
              <a:rPr lang="en-US" sz="2000" dirty="0" smtClean="0"/>
              <a:t>Normative approach can prevent this type of regulatory </a:t>
            </a:r>
            <a:r>
              <a:rPr lang="en-US" sz="2000" dirty="0"/>
              <a:t>arbitrage </a:t>
            </a:r>
            <a:r>
              <a:rPr lang="en-US" sz="2000" dirty="0" smtClean="0"/>
              <a:t>more vigorously and </a:t>
            </a:r>
            <a:r>
              <a:rPr lang="en-US" sz="2000" dirty="0"/>
              <a:t>thus limits </a:t>
            </a:r>
            <a:r>
              <a:rPr lang="en-US" sz="2000" dirty="0" smtClean="0"/>
              <a:t>need </a:t>
            </a:r>
            <a:r>
              <a:rPr lang="en-US" sz="2000" dirty="0"/>
              <a:t>to permanently update and amend regulatory </a:t>
            </a:r>
            <a:r>
              <a:rPr lang="en-US" sz="2000" dirty="0" smtClean="0"/>
              <a:t>framework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recall: policy goals constant over time despite dramatic change in financial landscape (spirit of the law)</a:t>
            </a:r>
          </a:p>
          <a:p>
            <a:pPr lvl="1" algn="l">
              <a:spcBef>
                <a:spcPts val="2400"/>
              </a:spcBef>
            </a:pPr>
            <a:r>
              <a:rPr lang="en-US" sz="1800" b="0" dirty="0" smtClean="0">
                <a:solidFill>
                  <a:schemeClr val="tx1"/>
                </a:solidFill>
              </a:rPr>
              <a:t>does not require knowledge of ultimate </a:t>
            </a:r>
            <a:r>
              <a:rPr lang="en-US" sz="1800" dirty="0" smtClean="0">
                <a:solidFill>
                  <a:schemeClr val="tx1"/>
                </a:solidFill>
              </a:rPr>
              <a:t>perils for the financial system or </a:t>
            </a:r>
            <a:r>
              <a:rPr lang="en-US" sz="1800" b="0" dirty="0" smtClean="0">
                <a:solidFill>
                  <a:schemeClr val="tx1"/>
                </a:solidFill>
              </a:rPr>
              <a:t>society at large (cf. </a:t>
            </a:r>
            <a:r>
              <a:rPr lang="en-US" sz="1800" b="0" dirty="0" err="1" smtClean="0">
                <a:solidFill>
                  <a:schemeClr val="tx1"/>
                </a:solidFill>
              </a:rPr>
              <a:t>E.Posner</a:t>
            </a:r>
            <a:r>
              <a:rPr lang="en-US" sz="1800" b="0" dirty="0" smtClean="0">
                <a:solidFill>
                  <a:schemeClr val="tx1"/>
                </a:solidFill>
              </a:rPr>
              <a:t> &amp; </a:t>
            </a:r>
            <a:r>
              <a:rPr lang="en-US" sz="1800" b="0" dirty="0" err="1" smtClean="0">
                <a:solidFill>
                  <a:schemeClr val="tx1"/>
                </a:solidFill>
              </a:rPr>
              <a:t>Weyl</a:t>
            </a:r>
            <a:r>
              <a:rPr lang="en-US" sz="1800" dirty="0" smtClean="0">
                <a:solidFill>
                  <a:schemeClr val="tx1"/>
                </a:solidFill>
              </a:rPr>
              <a:t>, 2013)</a:t>
            </a:r>
          </a:p>
          <a:p>
            <a:pPr lvl="1" algn="l">
              <a:spcBef>
                <a:spcPts val="2400"/>
              </a:spcBef>
            </a:pPr>
            <a:r>
              <a:rPr lang="en-US" sz="1800" b="0" dirty="0" smtClean="0">
                <a:solidFill>
                  <a:schemeClr val="tx1"/>
                </a:solidFill>
              </a:rPr>
              <a:t>demands an assessment of financial innovation’s risk-structure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if (tail-)risk is ultimately borne by an entity regulated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precisely for this reason, the pertinent rule applies</a:t>
            </a:r>
          </a:p>
        </p:txBody>
      </p:sp>
    </p:spTree>
    <p:extLst>
      <p:ext uri="{BB962C8B-B14F-4D97-AF65-F5344CB8AC3E}">
        <p14:creationId xmlns:p14="http://schemas.microsoft.com/office/powerpoint/2010/main" val="52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Normative approach to applying prudential rules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 algn="l">
              <a:spcBef>
                <a:spcPts val="2400"/>
              </a:spcBef>
            </a:pPr>
            <a:r>
              <a:rPr lang="en-US" sz="1800" b="0" dirty="0" smtClean="0">
                <a:solidFill>
                  <a:schemeClr val="tx1"/>
                </a:solidFill>
              </a:rPr>
              <a:t>costs of compliance with prudential regulation hinge on whether there is a “traditional” equivalent to the transaction</a:t>
            </a:r>
          </a:p>
          <a:p>
            <a:pPr lvl="1" algn="l">
              <a:spcBef>
                <a:spcPts val="24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if such an equivalent with regard to risk-structure exists, existing prudential regulation applies</a:t>
            </a:r>
          </a:p>
          <a:p>
            <a:pPr lvl="1" algn="l">
              <a:spcBef>
                <a:spcPts val="24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the costs of compliance ultimate risk-bearer incurs are identical</a:t>
            </a:r>
          </a:p>
          <a:p>
            <a:pPr lvl="1" algn="l">
              <a:spcBef>
                <a:spcPts val="2400"/>
              </a:spcBef>
            </a:pPr>
            <a:r>
              <a:rPr lang="en-GB" sz="1800" b="0" dirty="0" smtClean="0">
                <a:solidFill>
                  <a:schemeClr val="tx1"/>
                </a:solidFill>
              </a:rPr>
              <a:t>as a consequence, a change in transactions’ legal structure cannot yield private profits without creating additional social value 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innovating parties have quasi-natural burden of proof to show that transaction is not only driven by regulatory arbitrage opportunities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Does not hamper innovation per se (and even if it did at </a:t>
            </a:r>
            <a:br>
              <a:rPr lang="en-US" sz="2000" dirty="0" smtClean="0"/>
            </a:br>
            <a:r>
              <a:rPr lang="en-US" sz="2000" dirty="0" smtClean="0"/>
              <a:t>the margin, would that be such a catastrophe?) </a:t>
            </a:r>
            <a:r>
              <a:rPr lang="en-US" sz="800" b="0" dirty="0" smtClean="0">
                <a:solidFill>
                  <a:schemeClr val="tx1"/>
                </a:solidFill>
              </a:rPr>
              <a:t/>
            </a:r>
            <a:br>
              <a:rPr lang="en-US" sz="800" b="0" dirty="0" smtClean="0">
                <a:solidFill>
                  <a:schemeClr val="tx1"/>
                </a:solidFill>
              </a:rPr>
            </a:br>
            <a:endParaRPr lang="en-US" sz="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Global </a:t>
            </a:r>
            <a:r>
              <a:rPr lang="de-DE" dirty="0" err="1" smtClean="0"/>
              <a:t>regulatory</a:t>
            </a:r>
            <a:r>
              <a:rPr lang="de-DE" dirty="0" smtClean="0"/>
              <a:t> initiatives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sz="2000" b="0" dirty="0" smtClean="0"/>
              <a:t>G-20 Seoul Summit 2010 </a:t>
            </a:r>
            <a:r>
              <a:rPr lang="en-US" sz="2000" dirty="0" smtClean="0"/>
              <a:t>mandates FSB </a:t>
            </a:r>
            <a:r>
              <a:rPr lang="en-US" sz="2000" b="0" dirty="0" smtClean="0"/>
              <a:t>task force to develop recommendations for regulation of shadow banking</a:t>
            </a:r>
          </a:p>
          <a:p>
            <a:pPr>
              <a:spcBef>
                <a:spcPts val="2400"/>
              </a:spcBef>
            </a:pPr>
            <a:endParaRPr lang="en-US" sz="2000" dirty="0" smtClean="0"/>
          </a:p>
          <a:p>
            <a:pPr>
              <a:spcBef>
                <a:spcPts val="2400"/>
              </a:spcBef>
            </a:pPr>
            <a:endParaRPr lang="en-US" sz="2000" b="0" dirty="0" smtClean="0"/>
          </a:p>
          <a:p>
            <a:pPr>
              <a:spcBef>
                <a:spcPts val="2400"/>
              </a:spcBef>
            </a:pPr>
            <a:endParaRPr lang="en-US" sz="2000" b="0" dirty="0" smtClean="0"/>
          </a:p>
          <a:p>
            <a:pPr>
              <a:spcBef>
                <a:spcPts val="2400"/>
              </a:spcBef>
            </a:pPr>
            <a:r>
              <a:rPr lang="en-US" sz="2000" b="0" dirty="0" smtClean="0"/>
              <a:t>Globally </a:t>
            </a:r>
            <a:r>
              <a:rPr lang="en-US" sz="2000" dirty="0" smtClean="0"/>
              <a:t>consistent and integrated reaction to financial crisis</a:t>
            </a:r>
          </a:p>
          <a:p>
            <a:pPr lvl="1" algn="l">
              <a:spcBef>
                <a:spcPts val="2400"/>
              </a:spcBef>
            </a:pPr>
            <a:r>
              <a:rPr lang="en-US" sz="1800" b="0" dirty="0" smtClean="0">
                <a:solidFill>
                  <a:schemeClr val="tx1"/>
                </a:solidFill>
              </a:rPr>
              <a:t>Similar </a:t>
            </a:r>
            <a:r>
              <a:rPr lang="en-US" sz="1800" dirty="0" smtClean="0">
                <a:solidFill>
                  <a:schemeClr val="tx1"/>
                </a:solidFill>
              </a:rPr>
              <a:t>initiatives in</a:t>
            </a:r>
            <a:r>
              <a:rPr lang="en-US" sz="1800" b="0" dirty="0" smtClean="0">
                <a:solidFill>
                  <a:schemeClr val="tx1"/>
                </a:solidFill>
              </a:rPr>
              <a:t> the US (Dodd-Frank) and EU (</a:t>
            </a:r>
            <a:r>
              <a:rPr lang="en-US" sz="1800" b="0" dirty="0" err="1" smtClean="0">
                <a:solidFill>
                  <a:schemeClr val="tx1"/>
                </a:solidFill>
              </a:rPr>
              <a:t>greenpaper</a:t>
            </a:r>
            <a:r>
              <a:rPr lang="en-US" sz="1800" b="0" dirty="0" smtClean="0">
                <a:solidFill>
                  <a:schemeClr val="tx1"/>
                </a:solidFill>
              </a:rPr>
              <a:t> and UCITS VI proposal)</a:t>
            </a:r>
          </a:p>
          <a:p>
            <a:pPr lvl="1" algn="l">
              <a:spcBef>
                <a:spcPts val="2400"/>
              </a:spcBef>
            </a:pPr>
            <a:r>
              <a:rPr lang="en-US" sz="1800" b="0" dirty="0" smtClean="0">
                <a:solidFill>
                  <a:schemeClr val="tx1"/>
                </a:solidFill>
              </a:rPr>
              <a:t>Strategy: close loopholes </a:t>
            </a:r>
            <a:r>
              <a:rPr lang="en-US" sz="1800" dirty="0" smtClean="0">
                <a:solidFill>
                  <a:schemeClr val="tx1"/>
                </a:solidFill>
              </a:rPr>
              <a:t>in existing framework with ever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more detailed and complex regulation (e.g. regulation of securitization in DF §§ 941-46 and CRD II art. 1(30))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130949"/>
              </p:ext>
            </p:extLst>
          </p:nvPr>
        </p:nvGraphicFramePr>
        <p:xfrm>
          <a:off x="899592" y="2348880"/>
          <a:ext cx="734481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963"/>
                <a:gridCol w="1468963"/>
                <a:gridCol w="1468963"/>
                <a:gridCol w="1468963"/>
                <a:gridCol w="1468963"/>
              </a:tblGrid>
              <a:tr h="64008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Trebuchet MS" pitchFamily="34" charset="0"/>
                        </a:rPr>
                        <a:t>Interlinkages</a:t>
                      </a:r>
                      <a:r>
                        <a:rPr lang="de-DE" sz="1200" baseline="0" dirty="0" smtClean="0">
                          <a:latin typeface="Trebuchet MS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Trebuchet MS" pitchFamily="34" charset="0"/>
                        </a:rPr>
                        <a:t>of</a:t>
                      </a:r>
                      <a:r>
                        <a:rPr lang="de-DE" sz="1200" dirty="0" smtClean="0">
                          <a:latin typeface="Trebuchet MS" pitchFamily="34" charset="0"/>
                        </a:rPr>
                        <a:t> Banks </a:t>
                      </a:r>
                      <a:r>
                        <a:rPr lang="de-DE" sz="1200" dirty="0" err="1" smtClean="0">
                          <a:latin typeface="Trebuchet MS" pitchFamily="34" charset="0"/>
                        </a:rPr>
                        <a:t>and</a:t>
                      </a:r>
                      <a:r>
                        <a:rPr lang="de-DE" sz="1200" dirty="0" smtClean="0">
                          <a:latin typeface="Trebuchet MS" pitchFamily="34" charset="0"/>
                        </a:rPr>
                        <a:t> Shadow Banks</a:t>
                      </a:r>
                      <a:endParaRPr lang="de-DE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Trebuchet MS" pitchFamily="34" charset="0"/>
                        </a:rPr>
                        <a:t>Money Market Funds</a:t>
                      </a:r>
                      <a:endParaRPr lang="de-DE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Trebuchet MS" pitchFamily="34" charset="0"/>
                        </a:rPr>
                        <a:t>Other</a:t>
                      </a:r>
                      <a:r>
                        <a:rPr lang="de-DE" sz="1200" baseline="0" dirty="0" smtClean="0">
                          <a:latin typeface="Trebuchet MS" pitchFamily="34" charset="0"/>
                        </a:rPr>
                        <a:t> </a:t>
                      </a:r>
                      <a:r>
                        <a:rPr lang="de-DE" sz="1200" dirty="0" smtClean="0">
                          <a:latin typeface="Trebuchet MS" pitchFamily="34" charset="0"/>
                        </a:rPr>
                        <a:t>Shadow Banking </a:t>
                      </a:r>
                      <a:r>
                        <a:rPr lang="de-DE" sz="1200" dirty="0" err="1" smtClean="0">
                          <a:latin typeface="Trebuchet MS" pitchFamily="34" charset="0"/>
                        </a:rPr>
                        <a:t>Entities</a:t>
                      </a:r>
                      <a:endParaRPr lang="de-DE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Trebuchet MS" pitchFamily="34" charset="0"/>
                        </a:rPr>
                        <a:t>Securitization</a:t>
                      </a:r>
                      <a:endParaRPr lang="de-DE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aseline="0" smtClean="0">
                          <a:latin typeface="Trebuchet MS" pitchFamily="34" charset="0"/>
                        </a:rPr>
                        <a:t>Securities </a:t>
                      </a:r>
                      <a:r>
                        <a:rPr lang="de-DE" sz="1200" baseline="0" dirty="0" err="1" smtClean="0">
                          <a:latin typeface="Trebuchet MS" pitchFamily="34" charset="0"/>
                        </a:rPr>
                        <a:t>Lending</a:t>
                      </a:r>
                      <a:r>
                        <a:rPr lang="de-DE" sz="1200" baseline="0" dirty="0" smtClean="0">
                          <a:latin typeface="Trebuchet MS" pitchFamily="34" charset="0"/>
                        </a:rPr>
                        <a:t> &amp; </a:t>
                      </a:r>
                      <a:r>
                        <a:rPr lang="de-DE" sz="1200" baseline="0" dirty="0" err="1" smtClean="0">
                          <a:latin typeface="Trebuchet MS" pitchFamily="34" charset="0"/>
                        </a:rPr>
                        <a:t>Repo</a:t>
                      </a:r>
                      <a:endParaRPr lang="de-DE" sz="12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19832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Trebuchet MS" pitchFamily="34" charset="0"/>
                        </a:rPr>
                        <a:t>BCBS</a:t>
                      </a:r>
                      <a:r>
                        <a:rPr lang="de-DE" sz="1000" baseline="0" dirty="0" smtClean="0">
                          <a:latin typeface="Trebuchet MS" pitchFamily="34" charset="0"/>
                        </a:rPr>
                        <a:t>-</a:t>
                      </a:r>
                      <a:r>
                        <a:rPr lang="de-DE" sz="1000" baseline="0" dirty="0" err="1" smtClean="0">
                          <a:latin typeface="Trebuchet MS" pitchFamily="34" charset="0"/>
                        </a:rPr>
                        <a:t>consultation</a:t>
                      </a:r>
                      <a:r>
                        <a:rPr lang="de-DE" sz="1000" baseline="0" dirty="0" smtClean="0">
                          <a:latin typeface="Trebuchet MS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Trebuchet MS" pitchFamily="34" charset="0"/>
                        </a:rPr>
                        <a:t>report</a:t>
                      </a:r>
                      <a:r>
                        <a:rPr lang="de-DE" sz="1000" baseline="0" dirty="0" smtClean="0">
                          <a:latin typeface="Trebuchet MS" pitchFamily="34" charset="0"/>
                        </a:rPr>
                        <a:t> 7/2012</a:t>
                      </a:r>
                      <a:endParaRPr lang="de-DE" sz="10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Trebuchet MS" pitchFamily="34" charset="0"/>
                        </a:rPr>
                        <a:t>IOSCO-</a:t>
                      </a:r>
                      <a:r>
                        <a:rPr lang="de-DE" sz="1000" dirty="0" err="1" smtClean="0">
                          <a:latin typeface="Trebuchet MS" pitchFamily="34" charset="0"/>
                        </a:rPr>
                        <a:t>consultation</a:t>
                      </a:r>
                      <a:r>
                        <a:rPr lang="de-DE" sz="1000" baseline="0" dirty="0" smtClean="0">
                          <a:latin typeface="Trebuchet MS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Trebuchet MS" pitchFamily="34" charset="0"/>
                        </a:rPr>
                        <a:t>report</a:t>
                      </a:r>
                      <a:r>
                        <a:rPr lang="de-DE" sz="1000" baseline="0" dirty="0" smtClean="0">
                          <a:latin typeface="Trebuchet MS" pitchFamily="34" charset="0"/>
                        </a:rPr>
                        <a:t> </a:t>
                      </a:r>
                      <a:r>
                        <a:rPr lang="de-DE" sz="1000" dirty="0" smtClean="0">
                          <a:latin typeface="Trebuchet MS" pitchFamily="34" charset="0"/>
                        </a:rPr>
                        <a:t>4/2012</a:t>
                      </a:r>
                      <a:endParaRPr lang="de-DE" sz="10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Trebuchet MS" pitchFamily="34" charset="0"/>
                        </a:rPr>
                        <a:t>FSB-</a:t>
                      </a:r>
                      <a:r>
                        <a:rPr lang="de-DE" sz="1000" dirty="0" err="1" smtClean="0">
                          <a:latin typeface="Trebuchet MS" pitchFamily="34" charset="0"/>
                        </a:rPr>
                        <a:t>consultation</a:t>
                      </a:r>
                      <a:r>
                        <a:rPr lang="de-DE" sz="1000" dirty="0" smtClean="0">
                          <a:latin typeface="Trebuchet MS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Trebuchet MS" pitchFamily="34" charset="0"/>
                        </a:rPr>
                        <a:t>report</a:t>
                      </a:r>
                      <a:r>
                        <a:rPr lang="de-DE" sz="1000" dirty="0" smtClean="0">
                          <a:latin typeface="Trebuchet MS" pitchFamily="34" charset="0"/>
                        </a:rPr>
                        <a:t> 11/2012</a:t>
                      </a:r>
                      <a:endParaRPr lang="de-DE" sz="10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Trebuchet MS" pitchFamily="34" charset="0"/>
                        </a:rPr>
                        <a:t>IOSCO-BCBS-</a:t>
                      </a:r>
                      <a:r>
                        <a:rPr lang="de-DE" sz="1000" baseline="0" dirty="0" err="1" smtClean="0">
                          <a:latin typeface="Trebuchet MS" pitchFamily="34" charset="0"/>
                        </a:rPr>
                        <a:t>consultation</a:t>
                      </a:r>
                      <a:r>
                        <a:rPr lang="de-DE" sz="1000" baseline="0" dirty="0" smtClean="0">
                          <a:latin typeface="Trebuchet MS" pitchFamily="34" charset="0"/>
                        </a:rPr>
                        <a:t> </a:t>
                      </a:r>
                      <a:r>
                        <a:rPr lang="de-DE" sz="1000" baseline="0" dirty="0" err="1" smtClean="0">
                          <a:latin typeface="Trebuchet MS" pitchFamily="34" charset="0"/>
                        </a:rPr>
                        <a:t>report</a:t>
                      </a:r>
                      <a:r>
                        <a:rPr lang="de-DE" sz="1000" baseline="0" dirty="0" smtClean="0">
                          <a:latin typeface="Trebuchet MS" pitchFamily="34" charset="0"/>
                        </a:rPr>
                        <a:t> 6/2012</a:t>
                      </a:r>
                      <a:endParaRPr lang="de-DE" sz="10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Trebuchet MS" pitchFamily="34" charset="0"/>
                        </a:rPr>
                        <a:t>FSB-</a:t>
                      </a:r>
                      <a:r>
                        <a:rPr lang="de-DE" sz="1000" dirty="0" err="1" smtClean="0">
                          <a:latin typeface="Trebuchet MS" pitchFamily="34" charset="0"/>
                        </a:rPr>
                        <a:t>consultation</a:t>
                      </a:r>
                      <a:r>
                        <a:rPr lang="de-DE" sz="1000" dirty="0" smtClean="0">
                          <a:latin typeface="Trebuchet MS" pitchFamily="34" charset="0"/>
                        </a:rPr>
                        <a:t> </a:t>
                      </a:r>
                      <a:r>
                        <a:rPr lang="de-DE" sz="1000" dirty="0" err="1" smtClean="0">
                          <a:latin typeface="Trebuchet MS" pitchFamily="34" charset="0"/>
                        </a:rPr>
                        <a:t>report</a:t>
                      </a:r>
                      <a:r>
                        <a:rPr lang="de-DE" sz="1000" baseline="0" dirty="0" smtClean="0">
                          <a:latin typeface="Trebuchet MS" pitchFamily="34" charset="0"/>
                        </a:rPr>
                        <a:t> 11/2012</a:t>
                      </a:r>
                      <a:endParaRPr lang="de-DE" sz="10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19832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Trebuchet MS" pitchFamily="34" charset="0"/>
                        </a:rPr>
                        <a:t>Final </a:t>
                      </a:r>
                      <a:r>
                        <a:rPr lang="de-DE" sz="1000" dirty="0" err="1" smtClean="0">
                          <a:latin typeface="Trebuchet MS" pitchFamily="34" charset="0"/>
                        </a:rPr>
                        <a:t>recommendations</a:t>
                      </a:r>
                      <a:r>
                        <a:rPr lang="de-DE" sz="1000" dirty="0" smtClean="0">
                          <a:latin typeface="Trebuchet MS" pitchFamily="34" charset="0"/>
                        </a:rPr>
                        <a:t> 12/2013 </a:t>
                      </a:r>
                      <a:r>
                        <a:rPr lang="de-DE" sz="1000" dirty="0" err="1" smtClean="0">
                          <a:latin typeface="Trebuchet MS" pitchFamily="34" charset="0"/>
                        </a:rPr>
                        <a:t>and</a:t>
                      </a:r>
                      <a:r>
                        <a:rPr lang="de-DE" sz="1000" dirty="0" smtClean="0">
                          <a:latin typeface="Trebuchet MS" pitchFamily="34" charset="0"/>
                        </a:rPr>
                        <a:t> 6/2014</a:t>
                      </a:r>
                      <a:endParaRPr lang="de-DE" sz="10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Trebuchet MS" pitchFamily="34" charset="0"/>
                        </a:rPr>
                        <a:t>Final </a:t>
                      </a:r>
                      <a:r>
                        <a:rPr lang="de-DE" sz="1000" dirty="0" err="1" smtClean="0">
                          <a:latin typeface="Trebuchet MS" pitchFamily="34" charset="0"/>
                        </a:rPr>
                        <a:t>recommendations</a:t>
                      </a:r>
                      <a:r>
                        <a:rPr lang="de-DE" sz="1000" dirty="0" smtClean="0">
                          <a:latin typeface="Trebuchet MS" pitchFamily="34" charset="0"/>
                        </a:rPr>
                        <a:t> </a:t>
                      </a:r>
                      <a:r>
                        <a:rPr lang="de-DE" sz="1000" baseline="0" dirty="0" smtClean="0">
                          <a:latin typeface="Trebuchet MS" pitchFamily="34" charset="0"/>
                        </a:rPr>
                        <a:t>10/2012</a:t>
                      </a:r>
                      <a:endParaRPr lang="de-DE" sz="10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Trebuchet MS" pitchFamily="34" charset="0"/>
                        </a:rPr>
                        <a:t>Final </a:t>
                      </a:r>
                      <a:r>
                        <a:rPr lang="de-DE" sz="1000" dirty="0" err="1" smtClean="0">
                          <a:latin typeface="Trebuchet MS" pitchFamily="34" charset="0"/>
                        </a:rPr>
                        <a:t>recommendations</a:t>
                      </a:r>
                      <a:r>
                        <a:rPr lang="de-DE" sz="1000" dirty="0" smtClean="0">
                          <a:latin typeface="Trebuchet MS" pitchFamily="34" charset="0"/>
                        </a:rPr>
                        <a:t> 10/2013</a:t>
                      </a:r>
                      <a:endParaRPr lang="de-DE" sz="10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Trebuchet MS" pitchFamily="34" charset="0"/>
                        </a:rPr>
                        <a:t>Final </a:t>
                      </a:r>
                      <a:r>
                        <a:rPr lang="de-DE" sz="1000" dirty="0" err="1" smtClean="0">
                          <a:latin typeface="Trebuchet MS" pitchFamily="34" charset="0"/>
                        </a:rPr>
                        <a:t>recommendations</a:t>
                      </a:r>
                      <a:r>
                        <a:rPr lang="de-DE" sz="1000" dirty="0" smtClean="0">
                          <a:latin typeface="Trebuchet MS" pitchFamily="34" charset="0"/>
                        </a:rPr>
                        <a:t> 11/2012</a:t>
                      </a:r>
                      <a:endParaRPr lang="de-DE" sz="10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Trebuchet MS" pitchFamily="34" charset="0"/>
                        </a:rPr>
                        <a:t>Final </a:t>
                      </a:r>
                      <a:r>
                        <a:rPr lang="de-DE" sz="1000" dirty="0" err="1" smtClean="0">
                          <a:latin typeface="Trebuchet MS" pitchFamily="34" charset="0"/>
                        </a:rPr>
                        <a:t>recommendations</a:t>
                      </a:r>
                      <a:r>
                        <a:rPr lang="de-DE" sz="1000" baseline="0" dirty="0" smtClean="0">
                          <a:latin typeface="Trebuchet MS" pitchFamily="34" charset="0"/>
                        </a:rPr>
                        <a:t> 11/2013</a:t>
                      </a:r>
                      <a:endParaRPr lang="de-DE" sz="10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8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Limits and drawbacks of the approach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sz="2000" dirty="0" smtClean="0"/>
              <a:t>Concerns about captured supervisor not intrinsically related to normative approach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more leeway for agency personnel increases scope and </a:t>
            </a:r>
            <a:r>
              <a:rPr lang="en-US" sz="1800" smtClean="0">
                <a:solidFill>
                  <a:schemeClr val="tx1"/>
                </a:solidFill>
              </a:rPr>
              <a:t>momentum of </a:t>
            </a:r>
            <a:r>
              <a:rPr lang="en-US" sz="1800" dirty="0" smtClean="0">
                <a:solidFill>
                  <a:schemeClr val="tx1"/>
                </a:solidFill>
              </a:rPr>
              <a:t>decisions favoring certain constituents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but: normative approach only gives one-way option to expand the reach of existing regulation, i.e. does not provide additional opportunities to camouflage forbearance</a:t>
            </a:r>
            <a:r>
              <a:rPr lang="en-US" sz="1800" dirty="0" smtClean="0"/>
              <a:t> 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Approach requires engaging skilled and courageous personnel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points only to variations in the allocation of resources </a:t>
            </a:r>
            <a:r>
              <a:rPr lang="en-US" sz="1800" i="1" dirty="0" smtClean="0">
                <a:solidFill>
                  <a:schemeClr val="tx1"/>
                </a:solidFill>
              </a:rPr>
              <a:t>within</a:t>
            </a:r>
            <a:r>
              <a:rPr lang="en-US" sz="1800" dirty="0" smtClean="0">
                <a:solidFill>
                  <a:schemeClr val="tx1"/>
                </a:solidFill>
              </a:rPr>
              <a:t> the system of prudential regulation (zero-sum game)</a:t>
            </a:r>
          </a:p>
          <a:p>
            <a:pPr lvl="1" algn="l">
              <a:spcBef>
                <a:spcPts val="2400"/>
              </a:spcBef>
            </a:pPr>
            <a:r>
              <a:rPr lang="en-US" sz="1800" dirty="0">
                <a:solidFill>
                  <a:schemeClr val="tx1"/>
                </a:solidFill>
              </a:rPr>
              <a:t>what may be saved in enforcement has to be spent </a:t>
            </a:r>
            <a:r>
              <a:rPr lang="en-US" sz="1800" dirty="0" smtClean="0">
                <a:solidFill>
                  <a:schemeClr val="tx1"/>
                </a:solidFill>
              </a:rPr>
              <a:t>on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rule-making </a:t>
            </a:r>
            <a:r>
              <a:rPr lang="en-US" sz="1800" dirty="0">
                <a:solidFill>
                  <a:schemeClr val="tx1"/>
                </a:solidFill>
              </a:rPr>
              <a:t>or </a:t>
            </a:r>
            <a:r>
              <a:rPr lang="en-US" sz="1800" i="1" dirty="0">
                <a:solidFill>
                  <a:schemeClr val="tx1"/>
                </a:solidFill>
              </a:rPr>
              <a:t>vice </a:t>
            </a:r>
            <a:r>
              <a:rPr lang="en-US" sz="1800" i="1" dirty="0" smtClean="0">
                <a:solidFill>
                  <a:schemeClr val="tx1"/>
                </a:solidFill>
              </a:rPr>
              <a:t>versa </a:t>
            </a:r>
            <a:r>
              <a:rPr lang="en-US" sz="1800" dirty="0">
                <a:solidFill>
                  <a:schemeClr val="tx1"/>
                </a:solidFill>
              </a:rPr>
              <a:t>(front- vs. end-loaded)</a:t>
            </a:r>
          </a:p>
          <a:p>
            <a:pPr>
              <a:spcBef>
                <a:spcPts val="240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567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Limits and drawbacks of the approach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sz="2000" dirty="0" smtClean="0"/>
              <a:t>Reduces transactional certainty for private sector, i.e. precognition which transactions can be conducted outside of existing prudential regulation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yet, what vanishes is only certainty </a:t>
            </a:r>
            <a:r>
              <a:rPr lang="en-US" sz="1800" dirty="0">
                <a:solidFill>
                  <a:schemeClr val="tx1"/>
                </a:solidFill>
              </a:rPr>
              <a:t>that designing transactions in a way that they fall outside </a:t>
            </a:r>
            <a:r>
              <a:rPr lang="en-US" sz="1800" dirty="0" smtClean="0">
                <a:solidFill>
                  <a:schemeClr val="tx1"/>
                </a:solidFill>
              </a:rPr>
              <a:t>narrowly-read </a:t>
            </a:r>
            <a:r>
              <a:rPr lang="en-US" sz="1800" dirty="0">
                <a:solidFill>
                  <a:schemeClr val="tx1"/>
                </a:solidFill>
              </a:rPr>
              <a:t>wording of prudential rules will suffice to avoid </a:t>
            </a:r>
            <a:r>
              <a:rPr lang="en-US" sz="1800" dirty="0" smtClean="0">
                <a:solidFill>
                  <a:schemeClr val="tx1"/>
                </a:solidFill>
              </a:rPr>
              <a:t>regulation (</a:t>
            </a:r>
            <a:r>
              <a:rPr lang="en-US" sz="1800" smtClean="0">
                <a:solidFill>
                  <a:schemeClr val="tx1"/>
                </a:solidFill>
              </a:rPr>
              <a:t>positive ambiguity)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parties have information on drivers of transactional structure and can thus predict its treatment by an alert supervisor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Does not necessarily cover/help deal with all occurrences of alternative credit intermediation (efficient ones in particular)</a:t>
            </a:r>
          </a:p>
          <a:p>
            <a:pPr lvl="1" algn="l">
              <a:spcBef>
                <a:spcPts val="2400"/>
              </a:spcBef>
            </a:pPr>
            <a:r>
              <a:rPr lang="en-US" sz="1800" b="0" dirty="0" smtClean="0">
                <a:solidFill>
                  <a:schemeClr val="tx1"/>
                </a:solidFill>
              </a:rPr>
              <a:t>where idiosyncratic market failures trigger specific </a:t>
            </a:r>
            <a:r>
              <a:rPr lang="en-US" sz="1800" b="0" dirty="0" err="1" smtClean="0">
                <a:solidFill>
                  <a:schemeClr val="tx1"/>
                </a:solidFill>
              </a:rPr>
              <a:t>regu</a:t>
            </a:r>
            <a:r>
              <a:rPr lang="en-US" sz="1800" b="0" dirty="0" smtClean="0">
                <a:solidFill>
                  <a:schemeClr val="tx1"/>
                </a:solidFill>
              </a:rPr>
              <a:t>-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err="1" smtClean="0">
                <a:solidFill>
                  <a:schemeClr val="tx1"/>
                </a:solidFill>
              </a:rPr>
              <a:t>lation</a:t>
            </a:r>
            <a:r>
              <a:rPr lang="en-US" sz="1800" b="0" dirty="0" smtClean="0">
                <a:solidFill>
                  <a:schemeClr val="tx1"/>
                </a:solidFill>
              </a:rPr>
              <a:t>, general stance of the normative approach applies 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(e.g. MMMFs)</a:t>
            </a:r>
          </a:p>
        </p:txBody>
      </p:sp>
    </p:spTree>
    <p:extLst>
      <p:ext uri="{BB962C8B-B14F-4D97-AF65-F5344CB8AC3E}">
        <p14:creationId xmlns:p14="http://schemas.microsoft.com/office/powerpoint/2010/main" val="20512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Alternative approaches to (shadow) banking regulation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sz="2000" dirty="0" smtClean="0"/>
              <a:t>S</a:t>
            </a:r>
            <a:r>
              <a:rPr lang="en-US" sz="2000" b="0" dirty="0" smtClean="0"/>
              <a:t>hadow banking in part reaction to regulation (regulatory arbitrage; circumvention) → race between hare and </a:t>
            </a:r>
            <a:r>
              <a:rPr lang="en-US" sz="2000" b="0" dirty="0" err="1" smtClean="0"/>
              <a:t>turtoise</a:t>
            </a:r>
            <a:r>
              <a:rPr lang="en-US" sz="2000" b="0" dirty="0" smtClean="0"/>
              <a:t> 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Functional approach to finance (</a:t>
            </a:r>
            <a:r>
              <a:rPr lang="en-US" sz="2000" dirty="0" err="1" smtClean="0"/>
              <a:t>Schwarcz</a:t>
            </a:r>
            <a:r>
              <a:rPr lang="en-US" sz="2000" dirty="0" smtClean="0"/>
              <a:t>, 2014)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Functional delineation of regulatory goals facilitates swifter, more accurate amendment of existing rules (UCC/ALI style)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Shares consensus view of rather narrow, literalist interpretation of prudential rules  </a:t>
            </a:r>
          </a:p>
          <a:p>
            <a:pPr>
              <a:spcBef>
                <a:spcPts val="24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More radical alternatives arguably also require amendments to existing </a:t>
            </a:r>
            <a:r>
              <a:rPr lang="en-US" sz="2000" dirty="0" smtClean="0"/>
              <a:t>framework to achieve </a:t>
            </a:r>
            <a:r>
              <a:rPr lang="en-US" sz="2000" dirty="0" smtClean="0">
                <a:solidFill>
                  <a:schemeClr val="tx1"/>
                </a:solidFill>
              </a:rPr>
              <a:t>shifts of paradigms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Judgment led supervision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Activation of  private law principles (</a:t>
            </a:r>
            <a:r>
              <a:rPr lang="en-US" sz="1800" i="1" dirty="0" err="1" smtClean="0">
                <a:solidFill>
                  <a:schemeClr val="tx1"/>
                </a:solidFill>
              </a:rPr>
              <a:t>numerus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clausus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353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Functions of prudential regulation and jurisprudence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sz="2000" dirty="0" smtClean="0"/>
              <a:t>Key posit: functional foundations of prudential regulation should be imported </a:t>
            </a:r>
            <a:r>
              <a:rPr lang="en-US" sz="2000" dirty="0"/>
              <a:t>more vigorously into </a:t>
            </a:r>
            <a:r>
              <a:rPr lang="en-US" sz="2000" dirty="0" smtClean="0"/>
              <a:t>interpretation </a:t>
            </a:r>
            <a:r>
              <a:rPr lang="en-US" sz="2000" dirty="0"/>
              <a:t>of existing </a:t>
            </a:r>
            <a:r>
              <a:rPr lang="en-US" sz="2000" dirty="0" smtClean="0"/>
              <a:t>rules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more normative </a:t>
            </a:r>
            <a:r>
              <a:rPr lang="en-US" sz="1800" dirty="0">
                <a:solidFill>
                  <a:schemeClr val="tx1"/>
                </a:solidFill>
              </a:rPr>
              <a:t>construction of available rules </a:t>
            </a:r>
            <a:r>
              <a:rPr lang="en-US" sz="1800" dirty="0" smtClean="0">
                <a:solidFill>
                  <a:schemeClr val="tx1"/>
                </a:solidFill>
              </a:rPr>
              <a:t>that ties treatment of financial innovation closer to existing rules and policy rationales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limits scope </a:t>
            </a:r>
            <a:r>
              <a:rPr lang="en-US" sz="1800" dirty="0">
                <a:solidFill>
                  <a:schemeClr val="tx1"/>
                </a:solidFill>
              </a:rPr>
              <a:t>for regulatory arbitrage and </a:t>
            </a:r>
            <a:r>
              <a:rPr lang="en-US" sz="1800" dirty="0" smtClean="0">
                <a:solidFill>
                  <a:schemeClr val="tx1"/>
                </a:solidFill>
              </a:rPr>
              <a:t>need </a:t>
            </a:r>
            <a:r>
              <a:rPr lang="en-US" sz="1800" dirty="0">
                <a:solidFill>
                  <a:schemeClr val="tx1"/>
                </a:solidFill>
              </a:rPr>
              <a:t>for ever more rapid updates and </a:t>
            </a:r>
            <a:r>
              <a:rPr lang="en-US" sz="1800" dirty="0" smtClean="0">
                <a:solidFill>
                  <a:schemeClr val="tx1"/>
                </a:solidFill>
              </a:rPr>
              <a:t>increasing </a:t>
            </a:r>
            <a:r>
              <a:rPr lang="en-US" sz="1800" dirty="0">
                <a:solidFill>
                  <a:schemeClr val="tx1"/>
                </a:solidFill>
              </a:rPr>
              <a:t>complexity of </a:t>
            </a:r>
            <a:r>
              <a:rPr lang="en-US" sz="1800" dirty="0" smtClean="0">
                <a:solidFill>
                  <a:schemeClr val="tx1"/>
                </a:solidFill>
              </a:rPr>
              <a:t>regulatory framework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ends socially wasteful quest for regulatory arbitrage opportunities </a:t>
            </a:r>
          </a:p>
          <a:p>
            <a:pPr lvl="1" algn="l">
              <a:spcBef>
                <a:spcPts val="2400"/>
              </a:spcBef>
            </a:pPr>
            <a:r>
              <a:rPr lang="en-US" sz="1800" b="0" dirty="0" smtClean="0">
                <a:solidFill>
                  <a:schemeClr val="tx1"/>
                </a:solidFill>
              </a:rPr>
              <a:t>does not hamper financial innovation </a:t>
            </a:r>
            <a:r>
              <a:rPr lang="en-US" sz="1800" dirty="0" smtClean="0">
                <a:solidFill>
                  <a:schemeClr val="tx1"/>
                </a:solidFill>
              </a:rPr>
              <a:t>per se</a:t>
            </a:r>
            <a:r>
              <a:rPr lang="en-US" sz="1800" b="0" dirty="0" smtClean="0">
                <a:solidFill>
                  <a:schemeClr val="tx1"/>
                </a:solidFill>
              </a:rPr>
              <a:t> (efficient discoveries)</a:t>
            </a:r>
          </a:p>
          <a:p>
            <a:pPr>
              <a:spcBef>
                <a:spcPts val="24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Indirectly addresses key policy question</a:t>
            </a:r>
            <a:r>
              <a:rPr lang="en-US" sz="2000" dirty="0">
                <a:solidFill>
                  <a:schemeClr val="tx1"/>
                </a:solidFill>
              </a:rPr>
              <a:t>: is non-bank banking a </a:t>
            </a:r>
            <a:r>
              <a:rPr lang="en-US" sz="2000" dirty="0" err="1">
                <a:solidFill>
                  <a:schemeClr val="tx1"/>
                </a:solidFill>
              </a:rPr>
              <a:t>Coasean</a:t>
            </a:r>
            <a:r>
              <a:rPr lang="en-US" sz="2000" dirty="0">
                <a:solidFill>
                  <a:schemeClr val="tx1"/>
                </a:solidFill>
              </a:rPr>
              <a:t>-type of efficiency story </a:t>
            </a:r>
            <a:r>
              <a:rPr lang="en-US" sz="2000" dirty="0" smtClean="0">
                <a:solidFill>
                  <a:schemeClr val="tx1"/>
                </a:solidFill>
              </a:rPr>
              <a:t>or </a:t>
            </a:r>
            <a:r>
              <a:rPr lang="en-US" sz="2000" dirty="0">
                <a:solidFill>
                  <a:schemeClr val="tx1"/>
                </a:solidFill>
              </a:rPr>
              <a:t>one of </a:t>
            </a:r>
            <a:r>
              <a:rPr lang="en-US" sz="2000" dirty="0" smtClean="0">
                <a:solidFill>
                  <a:schemeClr val="tx1"/>
                </a:solidFill>
              </a:rPr>
              <a:t>regulatory arbitrage/circumvention of prudential rules? </a:t>
            </a:r>
            <a:endParaRPr lang="en-US" sz="2000" b="0" dirty="0" smtClean="0">
              <a:solidFill>
                <a:schemeClr val="tx1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04248" y="6309320"/>
            <a:ext cx="504056" cy="293117"/>
          </a:xfrm>
        </p:spPr>
        <p:txBody>
          <a:bodyPr/>
          <a:lstStyle/>
          <a:p>
            <a:fld id="{075C1D71-E1AD-4637-9E30-AB0070D6C69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323528" y="6309320"/>
            <a:ext cx="936104" cy="293117"/>
          </a:xfrm>
        </p:spPr>
        <p:txBody>
          <a:bodyPr/>
          <a:lstStyle/>
          <a:p>
            <a:fld id="{99C75D96-47C7-40F9-9CF7-BF3734F91322}" type="datetime1">
              <a:rPr lang="en-US" smtClean="0"/>
              <a:pPr/>
              <a:t>2/27/2015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08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Alternative credit intermediation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de-DE" sz="1800" b="0" dirty="0" smtClean="0"/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endParaRPr lang="de-DE" sz="2000" b="0" dirty="0" smtClean="0"/>
          </a:p>
          <a:p>
            <a:endParaRPr lang="de-DE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368796" y="1412776"/>
            <a:ext cx="492443" cy="4227340"/>
          </a:xfrm>
          <a:prstGeom prst="rect">
            <a:avLst/>
          </a:prstGeom>
          <a:solidFill>
            <a:schemeClr val="accent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Demand </a:t>
            </a:r>
            <a:r>
              <a:rPr lang="de-DE" sz="2000" b="1" dirty="0" err="1" smtClean="0">
                <a:solidFill>
                  <a:schemeClr val="bg1"/>
                </a:solidFill>
              </a:rPr>
              <a:t>for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liquidity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368709" y="1412776"/>
            <a:ext cx="492443" cy="4227340"/>
          </a:xfrm>
          <a:prstGeom prst="rect">
            <a:avLst/>
          </a:prstGeom>
          <a:solidFill>
            <a:schemeClr val="accent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Supply </a:t>
            </a:r>
            <a:r>
              <a:rPr lang="de-DE" sz="2000" b="1" dirty="0" err="1" smtClean="0">
                <a:solidFill>
                  <a:schemeClr val="bg1"/>
                </a:solidFill>
              </a:rPr>
              <a:t>of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liquidity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" name="Pfeil nach rechts 2"/>
          <p:cNvSpPr/>
          <p:nvPr/>
        </p:nvSpPr>
        <p:spPr bwMode="gray">
          <a:xfrm>
            <a:off x="992366" y="2871168"/>
            <a:ext cx="1690577" cy="1010093"/>
          </a:xfrm>
          <a:prstGeom prst="rightArrow">
            <a:avLst>
              <a:gd name="adj1" fmla="val 100000"/>
              <a:gd name="adj2" fmla="val 27895"/>
            </a:avLst>
          </a:prstGeom>
          <a:solidFill>
            <a:srgbClr val="7FA4C4"/>
          </a:solidFill>
          <a:ln w="9525" algn="ctr">
            <a:noFill/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r>
              <a:rPr lang="de-DE" sz="1600" b="1" dirty="0" err="1" smtClean="0">
                <a:solidFill>
                  <a:schemeClr val="bg1"/>
                </a:solidFill>
                <a:ea typeface="Gulim" pitchFamily="34" charset="-127"/>
              </a:rPr>
              <a:t>Loan</a:t>
            </a:r>
            <a:endParaRPr lang="de-DE" sz="1600" b="1" dirty="0" smtClean="0">
              <a:solidFill>
                <a:schemeClr val="bg1"/>
              </a:solidFill>
              <a:ea typeface="Gulim" pitchFamily="34" charset="-127"/>
            </a:endParaRPr>
          </a:p>
          <a:p>
            <a:pPr algn="ctr" eaLnBrk="0" hangingPunct="0"/>
            <a:r>
              <a:rPr lang="de-DE" sz="1600" b="1" dirty="0" err="1" smtClean="0">
                <a:solidFill>
                  <a:schemeClr val="bg1"/>
                </a:solidFill>
                <a:ea typeface="Gulim" pitchFamily="34" charset="-127"/>
              </a:rPr>
              <a:t>origination</a:t>
            </a:r>
            <a:endParaRPr lang="de-DE" sz="1600" b="1" dirty="0" smtClean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7" name="Pfeil nach rechts 6"/>
          <p:cNvSpPr/>
          <p:nvPr/>
        </p:nvSpPr>
        <p:spPr bwMode="gray">
          <a:xfrm>
            <a:off x="999460" y="1601788"/>
            <a:ext cx="7211631" cy="73364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7FA4C4"/>
          </a:solidFill>
          <a:ln w="9525" algn="ctr">
            <a:noFill/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r>
              <a:rPr lang="de-DE" sz="1600" b="1" dirty="0" smtClean="0">
                <a:solidFill>
                  <a:schemeClr val="bg1"/>
                </a:solidFill>
                <a:ea typeface="Gulim" pitchFamily="34" charset="-127"/>
              </a:rPr>
              <a:t>Bank</a:t>
            </a:r>
          </a:p>
        </p:txBody>
      </p:sp>
      <p:sp>
        <p:nvSpPr>
          <p:cNvPr id="8" name="Pfeil nach rechts 7"/>
          <p:cNvSpPr/>
          <p:nvPr/>
        </p:nvSpPr>
        <p:spPr bwMode="gray">
          <a:xfrm>
            <a:off x="2656359" y="2871167"/>
            <a:ext cx="1874875" cy="1010093"/>
          </a:xfrm>
          <a:prstGeom prst="rightArrow">
            <a:avLst>
              <a:gd name="adj1" fmla="val 100000"/>
              <a:gd name="adj2" fmla="val 20526"/>
            </a:avLst>
          </a:prstGeom>
          <a:solidFill>
            <a:srgbClr val="7FA4C4"/>
          </a:solidFill>
          <a:ln w="9525" algn="ctr">
            <a:noFill/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r>
              <a:rPr lang="de-DE" sz="1600" b="1" dirty="0" err="1" smtClean="0">
                <a:solidFill>
                  <a:schemeClr val="bg1"/>
                </a:solidFill>
                <a:ea typeface="Gulim" pitchFamily="34" charset="-127"/>
              </a:rPr>
              <a:t>Loan</a:t>
            </a:r>
            <a:endParaRPr lang="de-DE" sz="1600" b="1" dirty="0" smtClean="0">
              <a:solidFill>
                <a:schemeClr val="bg1"/>
              </a:solidFill>
              <a:ea typeface="Gulim" pitchFamily="34" charset="-127"/>
            </a:endParaRPr>
          </a:p>
          <a:p>
            <a:pPr algn="ctr" eaLnBrk="0" hangingPunct="0"/>
            <a:r>
              <a:rPr lang="de-DE" sz="1600" b="1" dirty="0" err="1" smtClean="0">
                <a:solidFill>
                  <a:schemeClr val="bg1"/>
                </a:solidFill>
                <a:ea typeface="Gulim" pitchFamily="34" charset="-127"/>
              </a:rPr>
              <a:t>warehousing</a:t>
            </a:r>
            <a:endParaRPr lang="de-DE" sz="1600" b="1" dirty="0" smtClean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9" name="Pfeil nach rechts 8"/>
          <p:cNvSpPr/>
          <p:nvPr/>
        </p:nvSpPr>
        <p:spPr bwMode="gray">
          <a:xfrm>
            <a:off x="4531238" y="2871169"/>
            <a:ext cx="1874875" cy="1010093"/>
          </a:xfrm>
          <a:prstGeom prst="rightArrow">
            <a:avLst>
              <a:gd name="adj1" fmla="val 100000"/>
              <a:gd name="adj2" fmla="val 19474"/>
            </a:avLst>
          </a:prstGeom>
          <a:solidFill>
            <a:srgbClr val="7FA4C4"/>
          </a:solidFill>
          <a:ln w="9525" algn="ctr">
            <a:noFill/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r>
              <a:rPr lang="de-DE" sz="1600" b="1" dirty="0" err="1" smtClean="0">
                <a:solidFill>
                  <a:schemeClr val="bg1"/>
                </a:solidFill>
                <a:ea typeface="Gulim" pitchFamily="34" charset="-127"/>
              </a:rPr>
              <a:t>Securitization</a:t>
            </a:r>
            <a:r>
              <a:rPr lang="de-DE" sz="1600" b="1" dirty="0" smtClean="0">
                <a:solidFill>
                  <a:schemeClr val="bg1"/>
                </a:solidFill>
                <a:ea typeface="Gulim" pitchFamily="34" charset="-127"/>
              </a:rPr>
              <a:t>/Arrangement</a:t>
            </a:r>
          </a:p>
        </p:txBody>
      </p:sp>
      <p:sp>
        <p:nvSpPr>
          <p:cNvPr id="10" name="Pfeil nach rechts 9"/>
          <p:cNvSpPr/>
          <p:nvPr/>
        </p:nvSpPr>
        <p:spPr bwMode="gray">
          <a:xfrm>
            <a:off x="6406113" y="2871169"/>
            <a:ext cx="1778395" cy="1010093"/>
          </a:xfrm>
          <a:prstGeom prst="rightArrow">
            <a:avLst>
              <a:gd name="adj1" fmla="val 100000"/>
              <a:gd name="adj2" fmla="val 19474"/>
            </a:avLst>
          </a:prstGeom>
          <a:solidFill>
            <a:srgbClr val="7FA4C4"/>
          </a:solidFill>
          <a:ln w="9525" algn="ctr">
            <a:noFill/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r>
              <a:rPr lang="de-DE" sz="1600" b="1" dirty="0" smtClean="0">
                <a:solidFill>
                  <a:schemeClr val="bg1"/>
                </a:solidFill>
                <a:ea typeface="Gulim" pitchFamily="34" charset="-127"/>
              </a:rPr>
              <a:t>Distribution/</a:t>
            </a:r>
          </a:p>
          <a:p>
            <a:pPr algn="ctr" eaLnBrk="0" hangingPunct="0"/>
            <a:r>
              <a:rPr lang="de-DE" sz="1600" b="1" dirty="0" err="1" smtClean="0">
                <a:solidFill>
                  <a:schemeClr val="bg1"/>
                </a:solidFill>
                <a:ea typeface="Gulim" pitchFamily="34" charset="-127"/>
              </a:rPr>
              <a:t>Wholesale</a:t>
            </a:r>
            <a:endParaRPr lang="de-DE" sz="1600" b="1" dirty="0" smtClean="0">
              <a:solidFill>
                <a:schemeClr val="bg1"/>
              </a:solidFill>
              <a:ea typeface="Gulim" pitchFamily="34" charset="-127"/>
            </a:endParaRPr>
          </a:p>
          <a:p>
            <a:pPr algn="ctr" eaLnBrk="0" hangingPunct="0"/>
            <a:r>
              <a:rPr lang="de-DE" sz="1600" b="1" dirty="0" err="1" smtClean="0">
                <a:solidFill>
                  <a:schemeClr val="bg1"/>
                </a:solidFill>
                <a:ea typeface="Gulim" pitchFamily="34" charset="-127"/>
              </a:rPr>
              <a:t>funding</a:t>
            </a:r>
            <a:endParaRPr lang="de-DE" sz="1600" b="1" dirty="0" smtClean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92367" y="3881261"/>
            <a:ext cx="182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Commercial </a:t>
            </a:r>
            <a:r>
              <a:rPr lang="de-DE" sz="900" dirty="0" err="1" smtClean="0"/>
              <a:t>banks</a:t>
            </a:r>
            <a:endParaRPr lang="de-DE" sz="900" dirty="0" smtClean="0"/>
          </a:p>
          <a:p>
            <a:r>
              <a:rPr lang="de-DE" sz="900" dirty="0" err="1" smtClean="0"/>
              <a:t>Mortgage</a:t>
            </a:r>
            <a:r>
              <a:rPr lang="de-DE" sz="900" dirty="0" smtClean="0"/>
              <a:t> </a:t>
            </a:r>
            <a:r>
              <a:rPr lang="de-DE" sz="900" dirty="0" err="1" smtClean="0"/>
              <a:t>finance</a:t>
            </a:r>
            <a:r>
              <a:rPr lang="de-DE" sz="900" dirty="0" smtClean="0"/>
              <a:t> </a:t>
            </a:r>
            <a:r>
              <a:rPr lang="de-DE" sz="900" dirty="0" err="1" smtClean="0"/>
              <a:t>companies</a:t>
            </a:r>
            <a:endParaRPr lang="de-DE" sz="900" dirty="0" smtClean="0"/>
          </a:p>
          <a:p>
            <a:r>
              <a:rPr lang="de-DE" sz="900" dirty="0" smtClean="0"/>
              <a:t>Consumer </a:t>
            </a:r>
            <a:r>
              <a:rPr lang="de-DE" sz="900" dirty="0" err="1" smtClean="0"/>
              <a:t>finance</a:t>
            </a:r>
            <a:r>
              <a:rPr lang="de-DE" sz="900" dirty="0" smtClean="0"/>
              <a:t> </a:t>
            </a:r>
            <a:r>
              <a:rPr lang="de-DE" sz="900" dirty="0" err="1" smtClean="0"/>
              <a:t>companies</a:t>
            </a:r>
            <a:endParaRPr lang="de-DE" sz="900" dirty="0" smtClean="0"/>
          </a:p>
          <a:p>
            <a:pPr algn="r"/>
            <a:r>
              <a:rPr lang="de-DE" sz="900" dirty="0" smtClean="0"/>
              <a:t>etc.</a:t>
            </a:r>
            <a:endParaRPr lang="de-DE" sz="900" dirty="0"/>
          </a:p>
        </p:txBody>
      </p:sp>
      <p:sp>
        <p:nvSpPr>
          <p:cNvPr id="13" name="Textfeld 12"/>
          <p:cNvSpPr txBox="1"/>
          <p:nvPr/>
        </p:nvSpPr>
        <p:spPr>
          <a:xfrm>
            <a:off x="2656359" y="3881261"/>
            <a:ext cx="18217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ABCP </a:t>
            </a:r>
            <a:r>
              <a:rPr lang="de-DE" sz="900" dirty="0" err="1" smtClean="0"/>
              <a:t>conduits</a:t>
            </a:r>
            <a:endParaRPr lang="de-DE" sz="900" dirty="0"/>
          </a:p>
          <a:p>
            <a:r>
              <a:rPr lang="de-DE" sz="900" dirty="0" smtClean="0"/>
              <a:t>SPVs</a:t>
            </a:r>
          </a:p>
          <a:p>
            <a:pPr algn="r"/>
            <a:r>
              <a:rPr lang="de-DE" sz="900" dirty="0" smtClean="0"/>
              <a:t>etc.</a:t>
            </a:r>
            <a:endParaRPr lang="de-DE" sz="900" dirty="0"/>
          </a:p>
        </p:txBody>
      </p:sp>
      <p:sp>
        <p:nvSpPr>
          <p:cNvPr id="14" name="Textfeld 13"/>
          <p:cNvSpPr txBox="1"/>
          <p:nvPr/>
        </p:nvSpPr>
        <p:spPr>
          <a:xfrm>
            <a:off x="4531238" y="3881260"/>
            <a:ext cx="182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SIVs</a:t>
            </a:r>
            <a:endParaRPr lang="de-DE" sz="900" dirty="0"/>
          </a:p>
          <a:p>
            <a:r>
              <a:rPr lang="de-DE" sz="900" dirty="0" smtClean="0"/>
              <a:t>SPVs (</a:t>
            </a:r>
            <a:r>
              <a:rPr lang="de-DE" sz="900" dirty="0" err="1" smtClean="0"/>
              <a:t>structured</a:t>
            </a:r>
            <a:r>
              <a:rPr lang="de-DE" sz="900" dirty="0" smtClean="0"/>
              <a:t> </a:t>
            </a:r>
            <a:r>
              <a:rPr lang="de-DE" sz="900" dirty="0" err="1" smtClean="0"/>
              <a:t>by</a:t>
            </a:r>
            <a:r>
              <a:rPr lang="de-DE" sz="900" dirty="0" smtClean="0"/>
              <a:t> </a:t>
            </a:r>
            <a:r>
              <a:rPr lang="de-DE" sz="900" dirty="0" err="1" smtClean="0"/>
              <a:t>securities</a:t>
            </a:r>
            <a:r>
              <a:rPr lang="de-DE" sz="900" dirty="0" smtClean="0"/>
              <a:t> </a:t>
            </a:r>
            <a:r>
              <a:rPr lang="de-DE" sz="900" dirty="0" err="1" smtClean="0"/>
              <a:t>companies</a:t>
            </a:r>
            <a:r>
              <a:rPr lang="de-DE" sz="900" dirty="0" smtClean="0"/>
              <a:t>)</a:t>
            </a:r>
          </a:p>
          <a:p>
            <a:pPr algn="r"/>
            <a:r>
              <a:rPr lang="de-DE" sz="900" dirty="0" smtClean="0"/>
              <a:t>etc.</a:t>
            </a:r>
            <a:endParaRPr lang="de-DE" sz="900" dirty="0"/>
          </a:p>
        </p:txBody>
      </p:sp>
      <p:sp>
        <p:nvSpPr>
          <p:cNvPr id="15" name="Textfeld 14"/>
          <p:cNvSpPr txBox="1"/>
          <p:nvPr/>
        </p:nvSpPr>
        <p:spPr>
          <a:xfrm>
            <a:off x="6406113" y="3881638"/>
            <a:ext cx="182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MMFs</a:t>
            </a:r>
            <a:endParaRPr lang="de-DE" sz="900" dirty="0"/>
          </a:p>
          <a:p>
            <a:r>
              <a:rPr lang="de-DE" sz="900" dirty="0" err="1" smtClean="0"/>
              <a:t>Hedge</a:t>
            </a:r>
            <a:r>
              <a:rPr lang="de-DE" sz="900" dirty="0" smtClean="0"/>
              <a:t> </a:t>
            </a:r>
            <a:r>
              <a:rPr lang="de-DE" sz="900" dirty="0" err="1" smtClean="0"/>
              <a:t>funds</a:t>
            </a:r>
            <a:endParaRPr lang="de-DE" sz="900" dirty="0" smtClean="0"/>
          </a:p>
          <a:p>
            <a:r>
              <a:rPr lang="de-DE" sz="900" dirty="0" smtClean="0"/>
              <a:t>Commercial </a:t>
            </a:r>
            <a:r>
              <a:rPr lang="de-DE" sz="900" dirty="0" err="1" smtClean="0"/>
              <a:t>banks</a:t>
            </a:r>
            <a:endParaRPr lang="de-DE" sz="900" dirty="0" smtClean="0"/>
          </a:p>
          <a:p>
            <a:pPr algn="r"/>
            <a:r>
              <a:rPr lang="de-DE" sz="900" dirty="0" smtClean="0"/>
              <a:t>etc.</a:t>
            </a:r>
            <a:endParaRPr lang="de-DE" sz="900" dirty="0"/>
          </a:p>
        </p:txBody>
      </p:sp>
      <p:sp>
        <p:nvSpPr>
          <p:cNvPr id="16" name="Pfeil nach rechts 15"/>
          <p:cNvSpPr/>
          <p:nvPr/>
        </p:nvSpPr>
        <p:spPr bwMode="gray">
          <a:xfrm rot="16200000">
            <a:off x="2354225" y="3402616"/>
            <a:ext cx="694663" cy="3549503"/>
          </a:xfrm>
          <a:prstGeom prst="rightArrow">
            <a:avLst>
              <a:gd name="adj1" fmla="val 100000"/>
              <a:gd name="adj2" fmla="val 20526"/>
            </a:avLst>
          </a:prstGeom>
          <a:solidFill>
            <a:srgbClr val="7FA4C4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vert" rtlCol="0" anchor="ctr" anchorCtr="1"/>
          <a:lstStyle/>
          <a:p>
            <a:pPr algn="ctr" eaLnBrk="0" hangingPunct="0"/>
            <a:r>
              <a:rPr lang="de-DE" sz="1600" b="1" dirty="0" smtClean="0">
                <a:solidFill>
                  <a:schemeClr val="bg1"/>
                </a:solidFill>
                <a:ea typeface="Gulim" pitchFamily="34" charset="-127"/>
              </a:rPr>
              <a:t>Banks, Insurance Companies etc.</a:t>
            </a:r>
          </a:p>
        </p:txBody>
      </p:sp>
      <p:sp>
        <p:nvSpPr>
          <p:cNvPr id="6" name="Rechteck 5"/>
          <p:cNvSpPr/>
          <p:nvPr/>
        </p:nvSpPr>
        <p:spPr bwMode="gray">
          <a:xfrm>
            <a:off x="936161" y="2704934"/>
            <a:ext cx="7338227" cy="197411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 anchorCtr="1"/>
          <a:lstStyle/>
          <a:p>
            <a:pPr algn="ctr" eaLnBrk="0" hangingPunct="0"/>
            <a:endParaRPr lang="de-DE" sz="1600" b="1" smtClean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772090" y="5501616"/>
            <a:ext cx="18217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err="1" smtClean="0"/>
              <a:t>Liquidity</a:t>
            </a:r>
            <a:r>
              <a:rPr lang="de-DE" sz="900" dirty="0" smtClean="0"/>
              <a:t> </a:t>
            </a:r>
            <a:r>
              <a:rPr lang="de-DE" sz="900" dirty="0" err="1" smtClean="0"/>
              <a:t>Facilities</a:t>
            </a:r>
            <a:r>
              <a:rPr lang="de-DE" sz="900" dirty="0" smtClean="0"/>
              <a:t>, </a:t>
            </a:r>
          </a:p>
          <a:p>
            <a:r>
              <a:rPr lang="de-DE" sz="900" dirty="0" err="1" smtClean="0"/>
              <a:t>Credit</a:t>
            </a:r>
            <a:r>
              <a:rPr lang="de-DE" sz="900" dirty="0" smtClean="0"/>
              <a:t> </a:t>
            </a:r>
            <a:r>
              <a:rPr lang="de-DE" sz="900" dirty="0" err="1" smtClean="0"/>
              <a:t>Enhancements</a:t>
            </a:r>
            <a:endParaRPr lang="de-DE" sz="900" dirty="0" smtClean="0"/>
          </a:p>
          <a:p>
            <a:pPr algn="r"/>
            <a:r>
              <a:rPr lang="de-DE" sz="900" dirty="0" smtClean="0"/>
              <a:t>etc.</a:t>
            </a:r>
            <a:endParaRPr lang="de-DE" sz="900" dirty="0"/>
          </a:p>
        </p:txBody>
      </p:sp>
      <p:sp>
        <p:nvSpPr>
          <p:cNvPr id="19" name="Pfeil nach rechts 18"/>
          <p:cNvSpPr/>
          <p:nvPr/>
        </p:nvSpPr>
        <p:spPr bwMode="gray">
          <a:xfrm rot="16200000">
            <a:off x="6140294" y="3399964"/>
            <a:ext cx="694663" cy="3554808"/>
          </a:xfrm>
          <a:prstGeom prst="rightArrow">
            <a:avLst>
              <a:gd name="adj1" fmla="val 100000"/>
              <a:gd name="adj2" fmla="val 20526"/>
            </a:avLst>
          </a:prstGeom>
          <a:solidFill>
            <a:srgbClr val="7FA4C4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vert" rtlCol="0" anchor="ctr" anchorCtr="1"/>
          <a:lstStyle/>
          <a:p>
            <a:pPr algn="ctr" eaLnBrk="0" hangingPunct="0"/>
            <a:r>
              <a:rPr lang="de-DE" sz="1600" b="1" dirty="0" smtClean="0">
                <a:solidFill>
                  <a:schemeClr val="bg1"/>
                </a:solidFill>
                <a:ea typeface="Gulim" pitchFamily="34" charset="-127"/>
              </a:rPr>
              <a:t>CRAs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76768" y="5524700"/>
            <a:ext cx="1821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Rating </a:t>
            </a:r>
            <a:r>
              <a:rPr lang="de-DE" sz="900" dirty="0" err="1" smtClean="0"/>
              <a:t>assignment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41503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4" grpId="0"/>
      <p:bldP spid="13" grpId="0"/>
      <p:bldP spid="14" grpId="0"/>
      <p:bldP spid="15" grpId="0"/>
      <p:bldP spid="16" grpId="0" animBg="1"/>
      <p:bldP spid="6" grpId="0" animBg="1"/>
      <p:bldP spid="18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identify efficient innovation ex ante?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sz="2000" dirty="0" smtClean="0"/>
              <a:t>Paul Volcker’s famous one-liner on ATM and ABS highlights divergence between social and private benefits 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Quest for regulatory arbitrage opportunities engages talent in unproductive endeavor, </a:t>
            </a:r>
            <a:r>
              <a:rPr lang="en-US" sz="2000" i="1" dirty="0" smtClean="0"/>
              <a:t>e.g.</a:t>
            </a:r>
            <a:r>
              <a:rPr lang="en-US" sz="2000" dirty="0" smtClean="0"/>
              <a:t> </a:t>
            </a:r>
            <a:r>
              <a:rPr lang="en-US" sz="2000" dirty="0" err="1" smtClean="0"/>
              <a:t>Goldin</a:t>
            </a:r>
            <a:r>
              <a:rPr lang="en-US" sz="2000" dirty="0" smtClean="0"/>
              <a:t> &amp; Katz (2008); </a:t>
            </a:r>
            <a:r>
              <a:rPr lang="en-US" sz="2000" dirty="0" err="1" smtClean="0"/>
              <a:t>Philippon</a:t>
            </a:r>
            <a:r>
              <a:rPr lang="en-US" sz="2000" dirty="0" smtClean="0"/>
              <a:t> &amp; </a:t>
            </a:r>
            <a:r>
              <a:rPr lang="en-US" sz="2000" dirty="0" err="1" smtClean="0"/>
              <a:t>Reshef</a:t>
            </a:r>
            <a:r>
              <a:rPr lang="en-US" sz="2000" dirty="0" smtClean="0"/>
              <a:t> (2012)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How should policy makers/regulators react?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Posner &amp; </a:t>
            </a:r>
            <a:r>
              <a:rPr lang="en-US" sz="1800" dirty="0" err="1" smtClean="0">
                <a:solidFill>
                  <a:schemeClr val="tx1"/>
                </a:solidFill>
              </a:rPr>
              <a:t>Weyl</a:t>
            </a:r>
            <a:r>
              <a:rPr lang="en-US" sz="1800" dirty="0" smtClean="0">
                <a:solidFill>
                  <a:schemeClr val="tx1"/>
                </a:solidFill>
              </a:rPr>
              <a:t> (2013): pre-screening by FDA-like agency - requires (full) appreciation of innovation’s effects (guinea pigs?)</a:t>
            </a:r>
          </a:p>
          <a:p>
            <a:pPr lvl="1" algn="l">
              <a:spcBef>
                <a:spcPts val="24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Alternative: operationalize crucial divide close to the ground, i.e. in the enforcement of existing rules vis-à-vis financial innovation</a:t>
            </a:r>
            <a:endParaRPr lang="en-US" sz="1800" dirty="0">
              <a:solidFill>
                <a:schemeClr val="tx1"/>
              </a:solidFill>
            </a:endParaRPr>
          </a:p>
          <a:p>
            <a:pPr lvl="1" algn="l">
              <a:spcBef>
                <a:spcPts val="2400"/>
              </a:spcBef>
            </a:pPr>
            <a:endParaRPr lang="en-US" sz="1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Shadow banking defined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sz="2000" b="0" dirty="0" smtClean="0"/>
              <a:t>FSB-task force‘s „Background Note“ (April 2011)</a:t>
            </a:r>
          </a:p>
          <a:p>
            <a:pPr marL="642938" lvl="3" indent="0" algn="just">
              <a:spcBef>
                <a:spcPts val="24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“</a:t>
            </a:r>
            <a:r>
              <a:rPr lang="en-US" sz="1800" dirty="0">
                <a:solidFill>
                  <a:schemeClr val="tx1"/>
                </a:solidFill>
              </a:rPr>
              <a:t>a system of credit intermediation that involves entities </a:t>
            </a: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dirty="0">
                <a:solidFill>
                  <a:schemeClr val="tx1"/>
                </a:solidFill>
              </a:rPr>
              <a:t>activities outside the regular banking system, and raises 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) systemic risk concerns, in particular by maturity/liquidity transformation, leverage and flawed credit risk transfer, and/or ii) regulatory arbitrage concerns</a:t>
            </a:r>
            <a:r>
              <a:rPr lang="en-US" sz="1800" dirty="0" smtClean="0">
                <a:solidFill>
                  <a:schemeClr val="tx1"/>
                </a:solidFill>
              </a:rPr>
              <a:t>”</a:t>
            </a:r>
          </a:p>
          <a:p>
            <a:pPr marL="0" lvl="1" indent="-271462" algn="just">
              <a:spcBef>
                <a:spcPts val="2400"/>
              </a:spcBef>
            </a:pPr>
            <a:r>
              <a:rPr lang="en-US" sz="2000" b="0" dirty="0" smtClean="0">
                <a:solidFill>
                  <a:schemeClr val="tx1"/>
                </a:solidFill>
              </a:rPr>
              <a:t>EU commission has adopted the definition</a:t>
            </a:r>
          </a:p>
          <a:p>
            <a:pPr marL="0" lvl="1" indent="-271462" algn="just">
              <a:spcBef>
                <a:spcPts val="24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ECB and NY Fed staff work on basis of substantively  similar definitions (</a:t>
            </a:r>
            <a:r>
              <a:rPr lang="en-US" sz="2000" i="1" dirty="0" smtClean="0">
                <a:solidFill>
                  <a:schemeClr val="tx1"/>
                </a:solidFill>
              </a:rPr>
              <a:t>cf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Bakk</a:t>
            </a:r>
            <a:r>
              <a:rPr lang="en-US" sz="2000" dirty="0" smtClean="0">
                <a:solidFill>
                  <a:schemeClr val="tx1"/>
                </a:solidFill>
              </a:rPr>
              <a:t>-Simon et al., 2012; </a:t>
            </a:r>
            <a:r>
              <a:rPr lang="en-US" sz="2000" dirty="0" err="1" smtClean="0">
                <a:solidFill>
                  <a:schemeClr val="tx1"/>
                </a:solidFill>
              </a:rPr>
              <a:t>Pozsar</a:t>
            </a:r>
            <a:r>
              <a:rPr lang="en-US" sz="2000" dirty="0" smtClean="0">
                <a:solidFill>
                  <a:schemeClr val="tx1"/>
                </a:solidFill>
              </a:rPr>
              <a:t> et al., 2010)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47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Shadow banking defined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GB" sz="2000" dirty="0"/>
              <a:t>Closely </a:t>
            </a:r>
            <a:r>
              <a:rPr lang="en-GB" sz="2000" dirty="0" smtClean="0"/>
              <a:t>related proposals turn </a:t>
            </a:r>
            <a:r>
              <a:rPr lang="en-GB" sz="2000" dirty="0"/>
              <a:t>towards </a:t>
            </a:r>
            <a:r>
              <a:rPr lang="en-GB" sz="2000" dirty="0" smtClean="0"/>
              <a:t>necessity </a:t>
            </a:r>
            <a:r>
              <a:rPr lang="en-GB" sz="2000" dirty="0"/>
              <a:t>of backstops as </a:t>
            </a:r>
            <a:r>
              <a:rPr lang="en-GB" sz="2000" dirty="0" smtClean="0"/>
              <a:t>hallmark </a:t>
            </a:r>
            <a:r>
              <a:rPr lang="en-GB" sz="2000" dirty="0"/>
              <a:t>of shadow </a:t>
            </a:r>
            <a:r>
              <a:rPr lang="en-GB" sz="2000" dirty="0" smtClean="0"/>
              <a:t>banking (</a:t>
            </a:r>
            <a:r>
              <a:rPr lang="en-GB" sz="2000" dirty="0" err="1" smtClean="0"/>
              <a:t>Claessens</a:t>
            </a:r>
            <a:r>
              <a:rPr lang="en-GB" sz="2000" dirty="0" smtClean="0"/>
              <a:t> &amp; </a:t>
            </a:r>
            <a:r>
              <a:rPr lang="en-GB" sz="2000" dirty="0" err="1" smtClean="0"/>
              <a:t>Ratnovski</a:t>
            </a:r>
            <a:r>
              <a:rPr lang="en-GB" sz="2000" dirty="0" smtClean="0"/>
              <a:t>, 2014)</a:t>
            </a:r>
            <a:endParaRPr lang="en-US" sz="2000" b="0" dirty="0" smtClean="0"/>
          </a:p>
          <a:p>
            <a:pPr marL="642938" lvl="3" algn="just">
              <a:spcBef>
                <a:spcPts val="24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risk </a:t>
            </a:r>
            <a:r>
              <a:rPr lang="en-GB" sz="1800" dirty="0">
                <a:solidFill>
                  <a:schemeClr val="tx1"/>
                </a:solidFill>
              </a:rPr>
              <a:t>transforming activities leave residual tail-risks that sometimes ultimate claim-holders do not want to </a:t>
            </a:r>
            <a:r>
              <a:rPr lang="en-GB" sz="1800" dirty="0" smtClean="0">
                <a:solidFill>
                  <a:schemeClr val="tx1"/>
                </a:solidFill>
              </a:rPr>
              <a:t>bear</a:t>
            </a:r>
          </a:p>
          <a:p>
            <a:pPr marL="642938" lvl="3" algn="just">
              <a:spcBef>
                <a:spcPts val="24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if non-bank banks </a:t>
            </a:r>
            <a:r>
              <a:rPr lang="en-GB" sz="1800" dirty="0">
                <a:solidFill>
                  <a:schemeClr val="tx1"/>
                </a:solidFill>
              </a:rPr>
              <a:t>cannot create the </a:t>
            </a:r>
            <a:r>
              <a:rPr lang="en-GB" sz="1800" dirty="0" smtClean="0">
                <a:solidFill>
                  <a:schemeClr val="tx1"/>
                </a:solidFill>
              </a:rPr>
              <a:t>risk </a:t>
            </a:r>
            <a:r>
              <a:rPr lang="en-GB" sz="1800" dirty="0">
                <a:solidFill>
                  <a:schemeClr val="tx1"/>
                </a:solidFill>
              </a:rPr>
              <a:t>absorption capacity themselves</a:t>
            </a:r>
            <a:r>
              <a:rPr lang="en-GB" sz="1800" dirty="0" smtClean="0">
                <a:solidFill>
                  <a:schemeClr val="tx1"/>
                </a:solidFill>
              </a:rPr>
              <a:t>, they need a </a:t>
            </a:r>
            <a:r>
              <a:rPr lang="en-GB" sz="1800" dirty="0">
                <a:solidFill>
                  <a:schemeClr val="tx1"/>
                </a:solidFill>
              </a:rPr>
              <a:t>credible private or public sector backstop </a:t>
            </a:r>
            <a:r>
              <a:rPr lang="en-GB" sz="1800" dirty="0" smtClean="0">
                <a:solidFill>
                  <a:schemeClr val="tx1"/>
                </a:solidFill>
              </a:rPr>
              <a:t>in </a:t>
            </a:r>
            <a:r>
              <a:rPr lang="en-GB" sz="1800" dirty="0">
                <a:solidFill>
                  <a:schemeClr val="tx1"/>
                </a:solidFill>
              </a:rPr>
              <a:t>order to become viable </a:t>
            </a:r>
            <a:r>
              <a:rPr lang="en-GB" sz="1800" dirty="0" smtClean="0">
                <a:solidFill>
                  <a:schemeClr val="tx1"/>
                </a:solidFill>
              </a:rPr>
              <a:t>counterparties</a:t>
            </a:r>
          </a:p>
          <a:p>
            <a:pPr marL="642938" lvl="3" algn="just">
              <a:spcBef>
                <a:spcPts val="2400"/>
              </a:spcBef>
            </a:pPr>
            <a:r>
              <a:rPr lang="en-GB" sz="1800" dirty="0" err="1" smtClean="0">
                <a:solidFill>
                  <a:schemeClr val="tx1"/>
                </a:solidFill>
              </a:rPr>
              <a:t>tallys</a:t>
            </a:r>
            <a:r>
              <a:rPr lang="en-GB" sz="1800" dirty="0" smtClean="0">
                <a:solidFill>
                  <a:schemeClr val="tx1"/>
                </a:solidFill>
              </a:rPr>
              <a:t> with FSB (risk transformation activity), yet more </a:t>
            </a:r>
            <a:r>
              <a:rPr lang="en-GB" sz="1800" dirty="0">
                <a:solidFill>
                  <a:schemeClr val="tx1"/>
                </a:solidFill>
              </a:rPr>
              <a:t>specific in describing the mechanics that </a:t>
            </a:r>
            <a:r>
              <a:rPr lang="en-GB" sz="1800" dirty="0" smtClean="0">
                <a:solidFill>
                  <a:schemeClr val="tx1"/>
                </a:solidFill>
              </a:rPr>
              <a:t>breed </a:t>
            </a:r>
            <a:r>
              <a:rPr lang="en-GB" sz="1800" dirty="0">
                <a:solidFill>
                  <a:schemeClr val="tx1"/>
                </a:solidFill>
              </a:rPr>
              <a:t>system wide </a:t>
            </a:r>
            <a:r>
              <a:rPr lang="en-GB" sz="1800" dirty="0" smtClean="0">
                <a:solidFill>
                  <a:schemeClr val="tx1"/>
                </a:solidFill>
              </a:rPr>
              <a:t>crises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0" lvl="1" indent="-271462" algn="l">
              <a:spcBef>
                <a:spcPts val="24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If it is about stabilizing credit intermediation, is shadow banking different from the regulatory vantage, after all?</a:t>
            </a:r>
          </a:p>
          <a:p>
            <a:pPr marL="0" lvl="1" indent="-271462" algn="l">
              <a:spcBef>
                <a:spcPts val="2400"/>
              </a:spcBef>
            </a:pPr>
            <a:r>
              <a:rPr lang="en-US" sz="2000" b="0" dirty="0" smtClean="0">
                <a:solidFill>
                  <a:schemeClr val="tx1"/>
                </a:solidFill>
              </a:rPr>
              <a:t>If not, why/</a:t>
            </a:r>
            <a:r>
              <a:rPr lang="en-US" sz="2000" b="0" dirty="0" err="1" smtClean="0">
                <a:solidFill>
                  <a:schemeClr val="tx1"/>
                </a:solidFill>
              </a:rPr>
              <a:t>inhowfar</a:t>
            </a:r>
            <a:r>
              <a:rPr lang="en-US" sz="2000" b="0" dirty="0" smtClean="0">
                <a:solidFill>
                  <a:schemeClr val="tx1"/>
                </a:solidFill>
              </a:rPr>
              <a:t> can we do with existing rules? </a:t>
            </a:r>
            <a:endParaRPr lang="de-DE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Macro-economic function of private sector liquidity supply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sz="2000" b="0" dirty="0" smtClean="0"/>
              <a:t>Importance of constant and reliable supply of liquidity as a consequence of sticky adjustment of prices/wages to changes in money supply</a:t>
            </a:r>
          </a:p>
          <a:p>
            <a:pPr lvl="2" algn="l">
              <a:spcBef>
                <a:spcPts val="2400"/>
              </a:spcBef>
            </a:pPr>
            <a:r>
              <a:rPr lang="en-US" sz="1800" b="0" dirty="0" err="1" smtClean="0">
                <a:solidFill>
                  <a:schemeClr val="tx1"/>
                </a:solidFill>
              </a:rPr>
              <a:t>Walras</a:t>
            </a:r>
            <a:r>
              <a:rPr lang="en-US" sz="1800" b="0" dirty="0" smtClean="0">
                <a:solidFill>
                  <a:schemeClr val="tx1"/>
                </a:solidFill>
              </a:rPr>
              <a:t>-world: prices</a:t>
            </a:r>
            <a:r>
              <a:rPr lang="en-US" sz="1800" dirty="0" smtClean="0">
                <a:solidFill>
                  <a:schemeClr val="tx1"/>
                </a:solidFill>
              </a:rPr>
              <a:t>/wages adjust immediately to change in money supply (only nominal value of market transactions affected; no effect on real economy)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lvl="2" algn="l">
              <a:spcBef>
                <a:spcPts val="2400"/>
              </a:spcBef>
            </a:pPr>
            <a:r>
              <a:rPr lang="en-US" sz="1800" dirty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egative impact on economic output if prices/wages do not adjust immediately (information gaps lead to fractional adjustment; transaction levels in real economy affected) 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</a:pPr>
            <a:r>
              <a:rPr lang="en-US" sz="2000" dirty="0" smtClean="0"/>
              <a:t>Private sector intermediation and money creation: both depositors and borrowers perceive to hold liquidity 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Prevent </a:t>
            </a:r>
            <a:r>
              <a:rPr lang="en-US" sz="2000" dirty="0"/>
              <a:t>system-wide </a:t>
            </a:r>
            <a:r>
              <a:rPr lang="en-US" sz="2000" dirty="0" smtClean="0"/>
              <a:t>destruction of liquidity (bank run)</a:t>
            </a:r>
            <a:r>
              <a:rPr lang="en-US" sz="2000" b="0" dirty="0" smtClean="0"/>
              <a:t>, Diamond &amp; </a:t>
            </a:r>
            <a:r>
              <a:rPr lang="en-US" sz="2000" b="0" dirty="0" err="1" smtClean="0"/>
              <a:t>Dybvig</a:t>
            </a:r>
            <a:r>
              <a:rPr lang="en-US" sz="2000" b="0" dirty="0" smtClean="0"/>
              <a:t> (1983); Gorton &amp; </a:t>
            </a:r>
            <a:r>
              <a:rPr lang="en-US" sz="2000" b="0" dirty="0" err="1" smtClean="0"/>
              <a:t>Metrick</a:t>
            </a:r>
            <a:r>
              <a:rPr lang="en-US" sz="2000" b="0" dirty="0" smtClean="0"/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32763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FE_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1702</Words>
  <Application>Microsoft Office PowerPoint</Application>
  <PresentationFormat>Bildschirmpräsentation (4:3)</PresentationFormat>
  <Paragraphs>198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SAFE_Mastervorlage</vt:lpstr>
      <vt:lpstr>How Special Are They? Targeting Systemic Risk in Shadow Banking IMFS Working Lunch Frankfurt, February 25, 2014</vt:lpstr>
      <vt:lpstr>Global regulatory initiatives</vt:lpstr>
      <vt:lpstr>Alternative approaches to (shadow) banking regulation </vt:lpstr>
      <vt:lpstr>Functions of prudential regulation and jurisprudence</vt:lpstr>
      <vt:lpstr>Alternative credit intermediation</vt:lpstr>
      <vt:lpstr>Need to identify efficient innovation ex ante?</vt:lpstr>
      <vt:lpstr>Shadow banking defined</vt:lpstr>
      <vt:lpstr>Shadow banking defined</vt:lpstr>
      <vt:lpstr>Macro-economic function of private sector liquidity supply </vt:lpstr>
      <vt:lpstr>Macro-economic function of private sector liquidity supply </vt:lpstr>
      <vt:lpstr>Macro-economic function of private sector liquidity supply </vt:lpstr>
      <vt:lpstr>Regulatory arbitrage concern</vt:lpstr>
      <vt:lpstr>Regulatory arbitrage in securitization transactions</vt:lpstr>
      <vt:lpstr>Treatment of ABCP conduits</vt:lpstr>
      <vt:lpstr>New consolidation requirement</vt:lpstr>
      <vt:lpstr>MMMF and repo</vt:lpstr>
      <vt:lpstr>Regulatory arbitrage via CCP </vt:lpstr>
      <vt:lpstr>Normative approach to applying prudential rules</vt:lpstr>
      <vt:lpstr>Normative approach to applying prudential rules</vt:lpstr>
      <vt:lpstr>Limits and drawbacks of the approach</vt:lpstr>
      <vt:lpstr>Limits and drawbacks of the approach</vt:lpstr>
      <vt:lpstr>PowerPoint-Präsentation</vt:lpstr>
    </vt:vector>
  </TitlesOfParts>
  <Company>JWGU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mbuesser;Tobias Tröger</dc:creator>
  <cp:lastModifiedBy>NataschaLenz</cp:lastModifiedBy>
  <cp:revision>140</cp:revision>
  <cp:lastPrinted>2015-02-25T08:36:20Z</cp:lastPrinted>
  <dcterms:created xsi:type="dcterms:W3CDTF">2013-01-23T11:45:50Z</dcterms:created>
  <dcterms:modified xsi:type="dcterms:W3CDTF">2015-02-27T07:41:10Z</dcterms:modified>
</cp:coreProperties>
</file>